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3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30" r:id="rId2"/>
    <p:sldMasterId id="2147483662" r:id="rId3"/>
    <p:sldMasterId id="2147483773" r:id="rId4"/>
    <p:sldMasterId id="2147483794" r:id="rId5"/>
    <p:sldMasterId id="2147483807" r:id="rId6"/>
    <p:sldMasterId id="2147483814" r:id="rId7"/>
    <p:sldMasterId id="2147483822" r:id="rId8"/>
    <p:sldMasterId id="2147483843" r:id="rId9"/>
    <p:sldMasterId id="2147483899" r:id="rId10"/>
    <p:sldMasterId id="2147483927" r:id="rId11"/>
    <p:sldMasterId id="2147483937" r:id="rId12"/>
    <p:sldMasterId id="2147483947" r:id="rId13"/>
    <p:sldMasterId id="2147483959" r:id="rId14"/>
  </p:sldMasterIdLst>
  <p:notesMasterIdLst>
    <p:notesMasterId r:id="rId39"/>
  </p:notesMasterIdLst>
  <p:sldIdLst>
    <p:sldId id="628" r:id="rId15"/>
    <p:sldId id="631" r:id="rId16"/>
    <p:sldId id="542" r:id="rId17"/>
    <p:sldId id="625" r:id="rId18"/>
    <p:sldId id="494" r:id="rId19"/>
    <p:sldId id="546" r:id="rId20"/>
    <p:sldId id="547" r:id="rId21"/>
    <p:sldId id="549" r:id="rId22"/>
    <p:sldId id="626" r:id="rId23"/>
    <p:sldId id="551" r:id="rId24"/>
    <p:sldId id="552" r:id="rId25"/>
    <p:sldId id="632" r:id="rId26"/>
    <p:sldId id="633" r:id="rId27"/>
    <p:sldId id="634" r:id="rId28"/>
    <p:sldId id="635" r:id="rId29"/>
    <p:sldId id="636" r:id="rId30"/>
    <p:sldId id="637" r:id="rId31"/>
    <p:sldId id="638" r:id="rId32"/>
    <p:sldId id="639" r:id="rId33"/>
    <p:sldId id="640" r:id="rId34"/>
    <p:sldId id="641" r:id="rId35"/>
    <p:sldId id="642" r:id="rId36"/>
    <p:sldId id="643" r:id="rId37"/>
    <p:sldId id="644" r:id="rId38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4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6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763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915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068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220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iana Lorencatto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0203"/>
    <a:srgbClr val="01345E"/>
    <a:srgbClr val="015A82"/>
    <a:srgbClr val="016E8D"/>
    <a:srgbClr val="D8E9EC"/>
    <a:srgbClr val="B0CEE8"/>
    <a:srgbClr val="DFEFEF"/>
    <a:srgbClr val="A6DDFB"/>
    <a:srgbClr val="013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44" autoAdjust="0"/>
    <p:restoredTop sz="89698" autoAdjust="0"/>
  </p:normalViewPr>
  <p:slideViewPr>
    <p:cSldViewPr snapToGrid="0">
      <p:cViewPr varScale="1">
        <p:scale>
          <a:sx n="80" d="100"/>
          <a:sy n="80" d="100"/>
        </p:scale>
        <p:origin x="182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DCB41-99EE-4D81-876C-345CA41B648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11641-906E-4E55-9C1A-2D88AE2C5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1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to Paul Lord for this one…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this? 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Otto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Rohwedder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Okay, what is this?  Bread slicing machine. Otto came up with the idea for a bread slicing machine in 1912. This is now considered the benchmark innovation in modern history, that thing against which all other ideas are measured.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F7813-6D85-4430-8008-ABF1D11D4111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15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Foy introduction;</a:t>
            </a:r>
            <a:r>
              <a:rPr lang="en-GB" baseline="0" dirty="0" smtClean="0"/>
              <a:t> and a study title desperately seeking an acronym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11641-906E-4E55-9C1A-2D88AE2C52A7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01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11641-906E-4E55-9C1A-2D88AE2C52A7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2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11641-906E-4E55-9C1A-2D88AE2C52A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34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Anyone do this?</a:t>
            </a:r>
          </a:p>
          <a:p>
            <a:r>
              <a:rPr lang="en-GB" baseline="0" dirty="0" smtClean="0"/>
              <a:t>It works a bit – but what makes it work better?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37249-4B15-43F3-B367-028B2892A74E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53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Anyone do this?</a:t>
            </a:r>
          </a:p>
          <a:p>
            <a:r>
              <a:rPr lang="en-GB" baseline="0" dirty="0" smtClean="0"/>
              <a:t>It works a bit – but what makes it work better?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37249-4B15-43F3-B367-028B2892A74E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20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 example of a laboratory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11641-906E-4E55-9C1A-2D88AE2C52A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43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41425"/>
            <a:ext cx="4465638" cy="33496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BF709-5105-D740-ABEC-699B331C481D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131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9D263-4230-4214-8347-C08633C0F0B4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03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41425"/>
            <a:ext cx="4465638" cy="33496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BF709-5105-D740-ABEC-699B331C481D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49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9D263-4230-4214-8347-C08633C0F0B4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22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3526" y="1958976"/>
            <a:ext cx="8194675" cy="14700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2251" y="3886201"/>
            <a:ext cx="8208963" cy="1752600"/>
          </a:xfrm>
        </p:spPr>
        <p:txBody>
          <a:bodyPr/>
          <a:lstStyle>
            <a:lvl1pPr marL="0" indent="0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  <a:endParaRPr lang="en-GB" smtClean="0"/>
          </a:p>
        </p:txBody>
      </p:sp>
      <p:pic>
        <p:nvPicPr>
          <p:cNvPr id="39941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9975" y="1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6389" y="-1434"/>
            <a:ext cx="35353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151185" anchor="b"/>
          <a:lstStyle/>
          <a:p>
            <a:pPr>
              <a:spcBef>
                <a:spcPct val="50000"/>
              </a:spcBef>
            </a:pPr>
            <a:r>
              <a:rPr lang="en-GB" sz="2800" dirty="0">
                <a:solidFill>
                  <a:schemeClr val="bg1"/>
                </a:solidFill>
              </a:rPr>
              <a:t>Leeds Institute of Health Sciences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5" y="1"/>
            <a:ext cx="8292165" cy="12416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946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1708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56"/>
            <a:ext cx="5712594" cy="106840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1289785"/>
            <a:ext cx="5111750" cy="5428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5283334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10326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4864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85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0531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642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0142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9" y="1328286"/>
            <a:ext cx="2160587" cy="52693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4" y="1328286"/>
            <a:ext cx="6334125" cy="52693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9328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52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819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786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99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9" y="1328286"/>
            <a:ext cx="2160587" cy="52693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4" y="1328286"/>
            <a:ext cx="6334125" cy="52693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28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039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783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417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612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214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172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3525" y="1958975"/>
            <a:ext cx="8194675" cy="14700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2250" y="3886200"/>
            <a:ext cx="8208963" cy="1752600"/>
          </a:xfrm>
        </p:spPr>
        <p:txBody>
          <a:bodyPr/>
          <a:lstStyle>
            <a:lvl1pPr marL="0" indent="0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  <a:endParaRPr lang="en-GB" smtClean="0"/>
          </a:p>
        </p:txBody>
      </p:sp>
      <p:pic>
        <p:nvPicPr>
          <p:cNvPr id="39941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9975" y="0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6388" y="-1434"/>
            <a:ext cx="35353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151200" anchor="b"/>
          <a:lstStyle/>
          <a:p>
            <a:pPr>
              <a:spcBef>
                <a:spcPct val="50000"/>
              </a:spcBef>
            </a:pPr>
            <a:r>
              <a:rPr lang="en-GB" sz="2800" dirty="0">
                <a:solidFill>
                  <a:srgbClr val="FFFFFF"/>
                </a:solidFill>
              </a:rPr>
              <a:t>Leeds Institute of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6705107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9703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01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3526" y="1881342"/>
            <a:ext cx="8175625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GB" smtClean="0"/>
              <a:t>Click to edit Master title style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726" y="3808567"/>
            <a:ext cx="7559675" cy="1752600"/>
          </a:xfrm>
        </p:spPr>
        <p:txBody>
          <a:bodyPr/>
          <a:lstStyle>
            <a:lvl1pPr marL="0" indent="0">
              <a:buFontTx/>
              <a:buNone/>
              <a:defRPr smtClean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  <p:pic>
        <p:nvPicPr>
          <p:cNvPr id="40965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9975" y="1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153988" y="1173316"/>
            <a:ext cx="8829675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6389" y="-1434"/>
            <a:ext cx="35353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151185" anchor="b"/>
          <a:lstStyle/>
          <a:p>
            <a:pPr>
              <a:spcBef>
                <a:spcPct val="50000"/>
              </a:spcBef>
            </a:pPr>
            <a:r>
              <a:rPr lang="en-GB" sz="2800" dirty="0">
                <a:solidFill>
                  <a:schemeClr val="bg1"/>
                </a:solidFill>
              </a:rPr>
              <a:t>Leeds Institute of Health Sciences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1485900"/>
            <a:ext cx="424656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85900"/>
            <a:ext cx="424815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16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4" y="0"/>
            <a:ext cx="8292165" cy="124165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684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4063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7453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56"/>
            <a:ext cx="5712594" cy="106840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89784"/>
            <a:ext cx="5111750" cy="5428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2833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3776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4864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85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0531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987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2382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328286"/>
            <a:ext cx="2160587" cy="52693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1328286"/>
            <a:ext cx="6334125" cy="52693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9512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73043"/>
            <a:ext cx="5902325" cy="954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46063" y="1485905"/>
            <a:ext cx="8647112" cy="5111751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239628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9FC429-F17C-4120-94FD-B5E518B8EEE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82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956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1485900"/>
            <a:ext cx="424656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85900"/>
            <a:ext cx="424815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5" y="1"/>
            <a:ext cx="8292165" cy="12416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56"/>
            <a:ext cx="5712594" cy="106840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1289785"/>
            <a:ext cx="5111750" cy="5428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5283334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4864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85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0531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9" y="1328286"/>
            <a:ext cx="2160587" cy="52693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4" y="1328286"/>
            <a:ext cx="6334125" cy="52693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4" y="250826"/>
            <a:ext cx="4249737" cy="5443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250826"/>
            <a:ext cx="4249738" cy="5443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63" y="250826"/>
            <a:ext cx="2162175" cy="5443538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250826"/>
            <a:ext cx="6337300" cy="5443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6" y="250824"/>
            <a:ext cx="4249737" cy="5443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250824"/>
            <a:ext cx="4249738" cy="5443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077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93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327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822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270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71" y="250824"/>
            <a:ext cx="2162175" cy="5443539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250824"/>
            <a:ext cx="6337300" cy="54435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439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4613" y="74613"/>
            <a:ext cx="8990012" cy="1166812"/>
          </a:xfrm>
          <a:prstGeom prst="rect">
            <a:avLst/>
          </a:prstGeom>
          <a:solidFill>
            <a:srgbClr val="013159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74614"/>
            <a:ext cx="291623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6389" y="76200"/>
            <a:ext cx="35353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151185" anchor="b"/>
          <a:lstStyle/>
          <a:p>
            <a:pPr>
              <a:spcBef>
                <a:spcPct val="50000"/>
              </a:spcBef>
              <a:defRPr/>
            </a:pPr>
            <a:r>
              <a:rPr lang="en-GB" sz="2800">
                <a:solidFill>
                  <a:srgbClr val="FFFFFF"/>
                </a:solidFill>
              </a:rPr>
              <a:t>Leeds Institute of Health Sciences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3526" y="1958976"/>
            <a:ext cx="8194675" cy="14700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2251" y="3886201"/>
            <a:ext cx="8208963" cy="1752600"/>
          </a:xfrm>
        </p:spPr>
        <p:txBody>
          <a:bodyPr/>
          <a:lstStyle>
            <a:lvl1pPr marL="0" indent="0">
              <a:buFontTx/>
              <a:buNone/>
              <a:defRPr smtClean="0"/>
            </a:lvl1pPr>
          </a:lstStyle>
          <a:p>
            <a:r>
              <a:rPr lang="en-GB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2727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253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994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1485900"/>
            <a:ext cx="424656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85900"/>
            <a:ext cx="424815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595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5" y="1"/>
            <a:ext cx="8292165" cy="12416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246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156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12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1485900"/>
            <a:ext cx="424656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85900"/>
            <a:ext cx="424815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56"/>
            <a:ext cx="5712594" cy="106840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1289785"/>
            <a:ext cx="5111750" cy="5428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5283334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159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4864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85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0531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856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067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9" y="1328286"/>
            <a:ext cx="2160587" cy="52693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4" y="1328286"/>
            <a:ext cx="6334125" cy="52693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2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6" y="173038"/>
            <a:ext cx="5902325" cy="954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46063" y="1485900"/>
            <a:ext cx="8647112" cy="511175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602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6" y="250824"/>
            <a:ext cx="4249737" cy="5443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0824"/>
            <a:ext cx="4249738" cy="5443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924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436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011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380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3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5" y="1"/>
            <a:ext cx="8292165" cy="124165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71" y="250824"/>
            <a:ext cx="2162175" cy="5443539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250824"/>
            <a:ext cx="6337300" cy="54435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59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6" y="250824"/>
            <a:ext cx="4249737" cy="5443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0824"/>
            <a:ext cx="4249738" cy="5443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024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309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891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8376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207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71" y="250824"/>
            <a:ext cx="2162175" cy="5443539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250824"/>
            <a:ext cx="6337300" cy="54435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785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3525" y="1958975"/>
            <a:ext cx="8194675" cy="14700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2250" y="3886200"/>
            <a:ext cx="8208963" cy="1752600"/>
          </a:xfrm>
        </p:spPr>
        <p:txBody>
          <a:bodyPr/>
          <a:lstStyle>
            <a:lvl1pPr marL="0" indent="0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  <a:endParaRPr lang="en-GB" smtClean="0"/>
          </a:p>
        </p:txBody>
      </p:sp>
      <p:pic>
        <p:nvPicPr>
          <p:cNvPr id="39941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9975" y="0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6388" y="-1434"/>
            <a:ext cx="35353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151200" anchor="b"/>
          <a:lstStyle/>
          <a:p>
            <a:pPr>
              <a:spcBef>
                <a:spcPct val="50000"/>
              </a:spcBef>
            </a:pPr>
            <a:r>
              <a:rPr lang="en-GB" sz="2800" dirty="0">
                <a:solidFill>
                  <a:srgbClr val="FFFFFF"/>
                </a:solidFill>
              </a:rPr>
              <a:t>Leeds Institute of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3293291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757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01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1485900"/>
            <a:ext cx="424656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85900"/>
            <a:ext cx="424815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425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4" y="0"/>
            <a:ext cx="8292165" cy="124165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6794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8787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6033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56"/>
            <a:ext cx="5712594" cy="106840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89784"/>
            <a:ext cx="5111750" cy="5428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2833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4420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4864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85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0531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2247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1954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328286"/>
            <a:ext cx="2160587" cy="52693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1328286"/>
            <a:ext cx="6334125" cy="52693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1660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9FC429-F17C-4120-94FD-B5E518B8EEE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35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6" y="250824"/>
            <a:ext cx="4249737" cy="5443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0824"/>
            <a:ext cx="4249738" cy="5443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24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026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2153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7483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4460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71" y="250824"/>
            <a:ext cx="2162175" cy="5443539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250824"/>
            <a:ext cx="6337300" cy="54435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089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3525" y="1958975"/>
            <a:ext cx="8194675" cy="1470025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2250" y="3886200"/>
            <a:ext cx="8208963" cy="1752600"/>
          </a:xfrm>
        </p:spPr>
        <p:txBody>
          <a:bodyPr/>
          <a:lstStyle>
            <a:lvl1pPr marL="0" indent="0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  <a:endParaRPr lang="en-GB" smtClean="0"/>
          </a:p>
        </p:txBody>
      </p:sp>
      <p:pic>
        <p:nvPicPr>
          <p:cNvPr id="39941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9975" y="0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6388" y="-1434"/>
            <a:ext cx="35353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151200" anchor="b"/>
          <a:lstStyle/>
          <a:p>
            <a:pPr>
              <a:spcBef>
                <a:spcPct val="50000"/>
              </a:spcBef>
            </a:pPr>
            <a:r>
              <a:rPr lang="en-GB" sz="2800" dirty="0">
                <a:solidFill>
                  <a:srgbClr val="FFFFFF"/>
                </a:solidFill>
              </a:rPr>
              <a:t>Leeds Institute of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1600643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038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7512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1485900"/>
            <a:ext cx="424656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85900"/>
            <a:ext cx="424815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0308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4" y="0"/>
            <a:ext cx="8292165" cy="124165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571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56"/>
            <a:ext cx="5712594" cy="106840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1289785"/>
            <a:ext cx="5111750" cy="5428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5283334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4064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7091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56"/>
            <a:ext cx="5712594" cy="106840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89784"/>
            <a:ext cx="5111750" cy="5428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2833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7783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4864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85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0531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9540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0679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328286"/>
            <a:ext cx="2160587" cy="52693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1328286"/>
            <a:ext cx="6334125" cy="52693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2379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73043"/>
            <a:ext cx="5902325" cy="954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46063" y="1485905"/>
            <a:ext cx="8647112" cy="5111751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887120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9FC429-F17C-4120-94FD-B5E518B8EEE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072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3526" y="1881342"/>
            <a:ext cx="8175625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GB" smtClean="0"/>
              <a:t>Click to edit Master title style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726" y="3808567"/>
            <a:ext cx="7559675" cy="1752600"/>
          </a:xfrm>
        </p:spPr>
        <p:txBody>
          <a:bodyPr/>
          <a:lstStyle>
            <a:lvl1pPr marL="0" indent="0">
              <a:buFontTx/>
              <a:buNone/>
              <a:defRPr smtClean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  <p:pic>
        <p:nvPicPr>
          <p:cNvPr id="40965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9975" y="1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153988" y="1173316"/>
            <a:ext cx="8829675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6389" y="-1434"/>
            <a:ext cx="35353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151185" anchor="b"/>
          <a:lstStyle/>
          <a:p>
            <a:pPr>
              <a:spcBef>
                <a:spcPct val="50000"/>
              </a:spcBef>
            </a:pPr>
            <a:r>
              <a:rPr lang="en-GB" sz="2800" dirty="0">
                <a:solidFill>
                  <a:srgbClr val="FFFFFF"/>
                </a:solidFill>
              </a:rPr>
              <a:t>Leeds Institute of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697605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95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4864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85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0531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1485900"/>
            <a:ext cx="424656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85900"/>
            <a:ext cx="424815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6031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5" y="1"/>
            <a:ext cx="8292165" cy="12416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75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2500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56"/>
            <a:ext cx="5712594" cy="1068404"/>
          </a:xfrm>
        </p:spPr>
        <p:txBody>
          <a:bodyPr/>
          <a:lstStyle>
            <a:lvl1pPr algn="l"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1289785"/>
            <a:ext cx="5111750" cy="5428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5283334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3358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4864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2985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0531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95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3005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9" y="1328286"/>
            <a:ext cx="2160587" cy="52693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4" y="1328286"/>
            <a:ext cx="6334125" cy="52693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8176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3526" y="1881342"/>
            <a:ext cx="8175625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GB" smtClean="0"/>
              <a:t>Click to edit Master title style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726" y="3808567"/>
            <a:ext cx="7559675" cy="1752600"/>
          </a:xfrm>
        </p:spPr>
        <p:txBody>
          <a:bodyPr/>
          <a:lstStyle>
            <a:lvl1pPr marL="0" indent="0">
              <a:buFontTx/>
              <a:buNone/>
              <a:defRPr smtClean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  <p:pic>
        <p:nvPicPr>
          <p:cNvPr id="40965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9975" y="1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153988" y="1173316"/>
            <a:ext cx="8829675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6389" y="-1434"/>
            <a:ext cx="35353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151185" anchor="b"/>
          <a:lstStyle/>
          <a:p>
            <a:pPr>
              <a:spcBef>
                <a:spcPct val="50000"/>
              </a:spcBef>
            </a:pPr>
            <a:r>
              <a:rPr lang="en-GB" sz="2800" dirty="0">
                <a:solidFill>
                  <a:srgbClr val="FFFFFF"/>
                </a:solidFill>
              </a:rPr>
              <a:t>Leeds Institute of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30046350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3924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063" y="1485900"/>
            <a:ext cx="424656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485900"/>
            <a:ext cx="424815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94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2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6" y="100800"/>
            <a:ext cx="59023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996" tIns="45715" rIns="91430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now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485900"/>
            <a:ext cx="86471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29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49975" y="1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7" r:id="rId2"/>
    <p:sldLayoutId id="2147483756" r:id="rId3"/>
    <p:sldLayoutId id="2147483755" r:id="rId4"/>
    <p:sldLayoutId id="2147483754" r:id="rId5"/>
    <p:sldLayoutId id="2147483753" r:id="rId6"/>
    <p:sldLayoutId id="2147483752" r:id="rId7"/>
    <p:sldLayoutId id="2147483751" r:id="rId8"/>
    <p:sldLayoutId id="2147483750" r:id="rId9"/>
    <p:sldLayoutId id="2147483749" r:id="rId10"/>
    <p:sldLayoutId id="214748374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153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305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458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61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865" indent="-34286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882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034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492" indent="-22857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645" indent="-22857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5797" indent="-228577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00800"/>
            <a:ext cx="59023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now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485900"/>
            <a:ext cx="86471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29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49975" y="0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823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6" y="100800"/>
            <a:ext cx="59023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996" tIns="45715" rIns="91430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now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485900"/>
            <a:ext cx="86471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053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49975" y="1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099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6" y="100800"/>
            <a:ext cx="59023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996" tIns="45715" rIns="91430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now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485900"/>
            <a:ext cx="86471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053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49975" y="1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384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60A97C-6094-44F3-9AD2-0A11796E8B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11/8/2017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D88D163-8FEE-4B6A-977D-600E3843CE6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03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00800"/>
            <a:ext cx="59023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now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485900"/>
            <a:ext cx="86471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29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49975" y="0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416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6" y="100800"/>
            <a:ext cx="59023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5996" tIns="45715" rIns="91430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now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485900"/>
            <a:ext cx="86471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053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49975" y="1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65" r:id="rId2"/>
    <p:sldLayoutId id="2147483764" r:id="rId3"/>
    <p:sldLayoutId id="2147483763" r:id="rId4"/>
    <p:sldLayoutId id="2147483762" r:id="rId5"/>
    <p:sldLayoutId id="2147483761" r:id="rId6"/>
    <p:sldLayoutId id="2147483760" r:id="rId7"/>
    <p:sldLayoutId id="2147483759" r:id="rId8"/>
    <p:sldLayoutId id="2147483758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4" y="250826"/>
            <a:ext cx="8651875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3075" name="Picture 3" descr="Cleaned up black w transparent - clear space small for pp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5700" y="5699126"/>
            <a:ext cx="29083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0" r:id="rId2"/>
    <p:sldLayoutId id="2147483769" r:id="rId3"/>
    <p:sldLayoutId id="2147483768" r:id="rId4"/>
    <p:sldLayoutId id="2147483767" r:id="rId5"/>
    <p:sldLayoutId id="2147483766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5" y="250824"/>
            <a:ext cx="8651875" cy="544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3075" name="Picture 3" descr="Cleaned up black w transparent - clear space small for pp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5700" y="5699126"/>
            <a:ext cx="29083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421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74613" y="74613"/>
            <a:ext cx="8990012" cy="1166812"/>
          </a:xfrm>
          <a:prstGeom prst="rect">
            <a:avLst/>
          </a:prstGeom>
          <a:solidFill>
            <a:srgbClr val="013159"/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6" y="173038"/>
            <a:ext cx="59023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96" tIns="45715" rIns="91430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here now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485900"/>
            <a:ext cx="86471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pic>
        <p:nvPicPr>
          <p:cNvPr id="4101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74614"/>
            <a:ext cx="291623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31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4" y="250824"/>
            <a:ext cx="8651875" cy="544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3075" name="Picture 3" descr="Cleaned up black w transparent - clear space small for pp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5700" y="5699125"/>
            <a:ext cx="29083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44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4" y="250824"/>
            <a:ext cx="8651875" cy="544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3075" name="Picture 3" descr="Cleaned up black w transparent - clear space small for pp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5700" y="5699125"/>
            <a:ext cx="29083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38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66812"/>
          </a:xfrm>
          <a:prstGeom prst="rect">
            <a:avLst/>
          </a:prstGeom>
          <a:solidFill>
            <a:srgbClr val="89020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00800"/>
            <a:ext cx="59023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now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1485900"/>
            <a:ext cx="86471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1029" name="Picture 5" descr="Cleaned up white w transparent - clear space for pp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49975" y="0"/>
            <a:ext cx="29162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987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4" y="250824"/>
            <a:ext cx="8651875" cy="544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3075" name="Picture 3" descr="Cleaned up black w transparent - clear space small for pp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5700" y="5699125"/>
            <a:ext cx="29083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243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501786"/>
            <a:ext cx="2329735" cy="307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800" y="357187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Otto </a:t>
            </a:r>
            <a:r>
              <a:rPr lang="en-GB" dirty="0" err="1">
                <a:solidFill>
                  <a:prstClr val="black"/>
                </a:solidFill>
              </a:rPr>
              <a:t>Rohwedder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022" y="2010062"/>
            <a:ext cx="2312231" cy="2776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814" y="4514850"/>
            <a:ext cx="3247740" cy="216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2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Suggestions for optimising the effectiveness of A&amp;F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726" y="1485900"/>
            <a:ext cx="5187448" cy="511175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Feedback </a:t>
            </a:r>
            <a:r>
              <a:rPr lang="en-GB" b="1" dirty="0" smtClean="0"/>
              <a:t>display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Closely </a:t>
            </a:r>
            <a:r>
              <a:rPr lang="en-GB" dirty="0"/>
              <a:t>link the visual display and summary message</a:t>
            </a:r>
          </a:p>
          <a:p>
            <a:r>
              <a:rPr lang="en-GB" dirty="0" smtClean="0"/>
              <a:t>Provide </a:t>
            </a:r>
            <a:r>
              <a:rPr lang="en-GB" dirty="0"/>
              <a:t>feedback in more than one way </a:t>
            </a:r>
          </a:p>
          <a:p>
            <a:r>
              <a:rPr lang="en-GB" dirty="0" smtClean="0"/>
              <a:t>Minimize </a:t>
            </a:r>
            <a:r>
              <a:rPr lang="en-GB" dirty="0"/>
              <a:t>extraneous cognitive load for feedback recipients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486687"/>
            <a:ext cx="3299626" cy="32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0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Suggestions for optimising the effectiveness of A&amp;F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905" y="1485900"/>
            <a:ext cx="5500270" cy="511175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Delivering the feedback </a:t>
            </a:r>
            <a:r>
              <a:rPr lang="en-GB" b="1" dirty="0" smtClean="0"/>
              <a:t>intervention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Address </a:t>
            </a:r>
            <a:r>
              <a:rPr lang="en-GB" dirty="0"/>
              <a:t>barriers to feedback use</a:t>
            </a:r>
          </a:p>
          <a:p>
            <a:r>
              <a:rPr lang="en-GB" dirty="0" smtClean="0"/>
              <a:t>Provide </a:t>
            </a:r>
            <a:r>
              <a:rPr lang="en-GB" dirty="0"/>
              <a:t>short, actionable messages followed by optional detail</a:t>
            </a:r>
          </a:p>
          <a:p>
            <a:r>
              <a:rPr lang="en-GB" dirty="0" smtClean="0"/>
              <a:t>Address </a:t>
            </a:r>
            <a:r>
              <a:rPr lang="en-GB" dirty="0"/>
              <a:t>credibility of the information</a:t>
            </a:r>
          </a:p>
          <a:p>
            <a:r>
              <a:rPr lang="en-GB" dirty="0" smtClean="0"/>
              <a:t>Prevent </a:t>
            </a:r>
            <a:r>
              <a:rPr lang="en-GB" dirty="0"/>
              <a:t>defensive reactions to feedback</a:t>
            </a:r>
          </a:p>
          <a:p>
            <a:r>
              <a:rPr lang="en-GB" dirty="0" smtClean="0"/>
              <a:t>Construct </a:t>
            </a:r>
            <a:r>
              <a:rPr lang="en-GB" dirty="0"/>
              <a:t>feedback through social interaction 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6" y="1587703"/>
            <a:ext cx="2877385" cy="40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697" y="1172050"/>
            <a:ext cx="4433460" cy="223688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7983" y="3565190"/>
            <a:ext cx="7882168" cy="1221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Enhanced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udit and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f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eedback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in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terventions to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in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crease the uptake of evidence-based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t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+mj-cs"/>
              </a:rPr>
              <a:t>ransfusion practice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0581" y="5098741"/>
            <a:ext cx="7789570" cy="578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Stanworth S, Francis JJ, Foy R, Gould N,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Lorencatto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F, Farrin A, Hartley S, Morris S, Walwyn R,  Grant-Casey J,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Glidewell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L, Cicero R,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Deary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A, Michie S, Murphy 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83" y="244658"/>
            <a:ext cx="2138632" cy="257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231" y="976650"/>
            <a:ext cx="6172200" cy="461704"/>
          </a:xfrm>
        </p:spPr>
        <p:txBody>
          <a:bodyPr>
            <a:normAutofit/>
          </a:bodyPr>
          <a:lstStyle/>
          <a:p>
            <a:pPr algn="ctr"/>
            <a:r>
              <a:rPr lang="en-GB" sz="2100" b="1" dirty="0">
                <a:solidFill>
                  <a:schemeClr val="tx1"/>
                </a:solidFill>
                <a:latin typeface="+mj-lt"/>
              </a:rPr>
              <a:t>Intervention 1 ‘enhanced </a:t>
            </a:r>
            <a:r>
              <a:rPr lang="en-GB" sz="2100" b="1" dirty="0">
                <a:solidFill>
                  <a:srgbClr val="FF0000"/>
                </a:solidFill>
                <a:latin typeface="+mj-lt"/>
              </a:rPr>
              <a:t>CONTENT</a:t>
            </a:r>
            <a:r>
              <a:rPr lang="en-GB" sz="2100" b="1" dirty="0" smtClean="0">
                <a:solidFill>
                  <a:schemeClr val="tx1"/>
                </a:solidFill>
                <a:latin typeface="+mj-lt"/>
              </a:rPr>
              <a:t>’</a:t>
            </a:r>
            <a:endParaRPr lang="en-GB" sz="21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993" y="4430779"/>
            <a:ext cx="1736094" cy="142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437" y="2158496"/>
            <a:ext cx="2678137" cy="157452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73179" y="1639930"/>
          <a:ext cx="4597091" cy="410908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597091"/>
              </a:tblGrid>
              <a:tr h="4972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Theory/Evidence informed enhancements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1. In each feedback report, include at least one </a:t>
                      </a:r>
                      <a:r>
                        <a:rPr lang="en-US" sz="1500" b="1" dirty="0" smtClean="0"/>
                        <a:t>BCT</a:t>
                      </a:r>
                      <a:r>
                        <a:rPr lang="en-US" sz="1500" dirty="0" smtClean="0"/>
                        <a:t> </a:t>
                      </a:r>
                      <a:r>
                        <a:rPr lang="en-US" sz="1500" b="1" dirty="0" smtClean="0"/>
                        <a:t>related</a:t>
                      </a:r>
                      <a:r>
                        <a:rPr lang="en-US" sz="1500" dirty="0" smtClean="0"/>
                        <a:t> to each component of </a:t>
                      </a:r>
                      <a:r>
                        <a:rPr lang="en-US" sz="1500" b="1" dirty="0" smtClean="0"/>
                        <a:t>Control Theory</a:t>
                      </a:r>
                      <a:endParaRPr lang="en-US" sz="1500" b="1" dirty="0"/>
                    </a:p>
                  </a:txBody>
                  <a:tcPr marL="68580" marR="68580" marT="34290" marB="34290"/>
                </a:tc>
              </a:tr>
              <a:tr h="7543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2. </a:t>
                      </a:r>
                      <a:r>
                        <a:rPr lang="en-US" sz="1500" b="1" dirty="0" err="1" smtClean="0"/>
                        <a:t>Behaviourally</a:t>
                      </a:r>
                      <a:r>
                        <a:rPr lang="en-US" sz="1500" b="1" dirty="0" smtClean="0"/>
                        <a:t> specify </a:t>
                      </a:r>
                      <a:r>
                        <a:rPr lang="en-US" sz="1500" dirty="0" smtClean="0"/>
                        <a:t>audit standards, feedback,</a:t>
                      </a:r>
                      <a:r>
                        <a:rPr lang="en-US" sz="1500" baseline="0" dirty="0" smtClean="0"/>
                        <a:t> recommendations (i.e. Target/ Action/ Context/ Timeframe/Actor) 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3. Only deliver </a:t>
                      </a:r>
                      <a:r>
                        <a:rPr lang="en-US" sz="1500" b="1" dirty="0" smtClean="0"/>
                        <a:t>feedback</a:t>
                      </a:r>
                      <a:r>
                        <a:rPr lang="en-US" sz="1500" dirty="0" smtClean="0"/>
                        <a:t> explicitly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b="1" baseline="0" dirty="0" smtClean="0"/>
                        <a:t>related</a:t>
                      </a:r>
                      <a:r>
                        <a:rPr lang="en-US" sz="1500" baseline="0" dirty="0" smtClean="0"/>
                        <a:t> to an audit </a:t>
                      </a:r>
                      <a:r>
                        <a:rPr lang="en-US" sz="1500" b="1" baseline="0" dirty="0" smtClean="0"/>
                        <a:t>standard</a:t>
                      </a:r>
                      <a:endParaRPr lang="en-US" sz="1500" b="1" dirty="0"/>
                    </a:p>
                  </a:txBody>
                  <a:tcPr marL="68580" marR="68580" marT="34290" marB="34290"/>
                </a:tc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4. Include </a:t>
                      </a:r>
                      <a:r>
                        <a:rPr lang="en-US" sz="1500" b="1" dirty="0" smtClean="0"/>
                        <a:t>multiple comparators </a:t>
                      </a:r>
                      <a:r>
                        <a:rPr lang="en-US" sz="1500" dirty="0" smtClean="0"/>
                        <a:t>(i.e. national/</a:t>
                      </a:r>
                      <a:r>
                        <a:rPr lang="en-US" sz="1500" baseline="0" dirty="0" smtClean="0"/>
                        <a:t> regional/ top 10%)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</a:tr>
              <a:tr h="7543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5. If feedback</a:t>
                      </a:r>
                      <a:r>
                        <a:rPr lang="en-US" sz="1500" baseline="0" dirty="0" smtClean="0"/>
                        <a:t> delivered once, conduct </a:t>
                      </a:r>
                      <a:r>
                        <a:rPr lang="en-US" sz="1500" b="1" baseline="0" dirty="0" smtClean="0"/>
                        <a:t>rapid re-audit </a:t>
                      </a:r>
                      <a:r>
                        <a:rPr lang="en-US" sz="1500" baseline="0" dirty="0" smtClean="0"/>
                        <a:t>comparing past/present </a:t>
                      </a:r>
                      <a:r>
                        <a:rPr lang="en-US" sz="1500" baseline="0" dirty="0" err="1" smtClean="0"/>
                        <a:t>behaviour</a:t>
                      </a:r>
                      <a:endParaRPr lang="en-US" sz="1500" dirty="0" smtClean="0"/>
                    </a:p>
                    <a:p>
                      <a:endParaRPr lang="en-US" sz="1500" dirty="0"/>
                    </a:p>
                  </a:txBody>
                  <a:tcPr marL="68580" marR="68580" marT="34290" marB="34290"/>
                </a:tc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6. Include </a:t>
                      </a:r>
                      <a:r>
                        <a:rPr lang="en-US" sz="1500" b="1" dirty="0" smtClean="0"/>
                        <a:t>positive feedback</a:t>
                      </a:r>
                      <a:r>
                        <a:rPr lang="en-US" sz="1500" b="1" baseline="0" dirty="0" smtClean="0"/>
                        <a:t> </a:t>
                      </a:r>
                      <a:r>
                        <a:rPr lang="en-US" sz="1500" baseline="0" dirty="0" smtClean="0"/>
                        <a:t>(i.e. message of encouragement) 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4762397" y="3029978"/>
            <a:ext cx="850148" cy="228294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41115" y="1510643"/>
            <a:ext cx="4302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FF0000"/>
                </a:solidFill>
                <a:latin typeface="Calibri"/>
              </a:rPr>
              <a:t>Enhancement guidance manual + template reports: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 audit writing group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53756" y="4680684"/>
            <a:ext cx="188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FF0000"/>
                </a:solidFill>
                <a:latin typeface="Calibri"/>
              </a:rPr>
              <a:t>Enhanced feedback reports: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transfusion clinical staff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492619" y="3799761"/>
            <a:ext cx="4961" cy="634276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87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03" y="1000125"/>
            <a:ext cx="8180434" cy="48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243013"/>
            <a:ext cx="67722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7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231" y="976650"/>
            <a:ext cx="6172200" cy="46170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100" b="1" dirty="0">
                <a:solidFill>
                  <a:schemeClr val="tx1"/>
                </a:solidFill>
                <a:latin typeface="+mj-lt"/>
              </a:rPr>
              <a:t>Intervention 2 ‘enhanced </a:t>
            </a:r>
            <a:r>
              <a:rPr lang="en-GB" sz="2100" b="1" dirty="0">
                <a:solidFill>
                  <a:srgbClr val="FF0000"/>
                </a:solidFill>
                <a:latin typeface="+mj-lt"/>
              </a:rPr>
              <a:t>FOLLOW ON SUPPORT</a:t>
            </a:r>
            <a:r>
              <a:rPr lang="en-GB" sz="2100" b="1" dirty="0" smtClean="0">
                <a:solidFill>
                  <a:schemeClr val="tx1"/>
                </a:solidFill>
                <a:latin typeface="+mj-lt"/>
              </a:rPr>
              <a:t>’</a:t>
            </a:r>
            <a:endParaRPr lang="en-GB" sz="21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3039" y="5391329"/>
            <a:ext cx="18419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FF0000"/>
                </a:solidFill>
                <a:latin typeface="Calibri"/>
              </a:rPr>
              <a:t>Telephone Support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126" y="1636599"/>
            <a:ext cx="3432075" cy="42934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solidFill>
                  <a:prstClr val="black"/>
                </a:solidFill>
                <a:latin typeface="Calibri"/>
              </a:rPr>
              <a:t>Behaviour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 Change Techniques (n=20), including: </a:t>
            </a: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Instruction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how to perform </a:t>
            </a:r>
            <a:r>
              <a:rPr lang="en-US" sz="1500" dirty="0" err="1">
                <a:solidFill>
                  <a:prstClr val="black"/>
                </a:solidFill>
                <a:latin typeface="Calibri"/>
              </a:rPr>
              <a:t>behaviour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Problem solving</a:t>
            </a: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Action planning</a:t>
            </a: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Goal-setting 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500" dirty="0" err="1">
                <a:solidFill>
                  <a:prstClr val="black"/>
                </a:solidFill>
                <a:latin typeface="Calibri"/>
              </a:rPr>
              <a:t>behaviour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/ Outcome</a:t>
            </a: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Self-monitoring</a:t>
            </a: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 err="1">
                <a:solidFill>
                  <a:prstClr val="black"/>
                </a:solidFill>
                <a:latin typeface="Calibri"/>
              </a:rPr>
              <a:t>Behavioural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practice/rehearsal</a:t>
            </a: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Demonstration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of the </a:t>
            </a:r>
            <a:r>
              <a:rPr lang="en-US" sz="1500" dirty="0" err="1">
                <a:solidFill>
                  <a:prstClr val="black"/>
                </a:solidFill>
                <a:latin typeface="Calibri"/>
              </a:rPr>
              <a:t>behaviour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Social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reward</a:t>
            </a: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Prompts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cues</a:t>
            </a: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Social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support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(practical) </a:t>
            </a:r>
          </a:p>
          <a:p>
            <a:pPr marL="214313" indent="-21431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4" descr="http://www.dfsplanroom.net/uploads/2/5/9/1/25910510/3739696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62" y="4557036"/>
            <a:ext cx="1613266" cy="131279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189" y="2351992"/>
            <a:ext cx="4251633" cy="13879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955775" y="1803960"/>
            <a:ext cx="18419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FF0000"/>
                </a:solidFill>
                <a:latin typeface="Calibri"/>
              </a:rPr>
              <a:t>Web-Toolkit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739072" y="3360612"/>
            <a:ext cx="920993" cy="7871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0"/>
          </p:cNvCxnSpPr>
          <p:nvPr/>
        </p:nvCxnSpPr>
        <p:spPr>
          <a:xfrm>
            <a:off x="3718279" y="3749987"/>
            <a:ext cx="1925753" cy="1641342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877902" y="3880175"/>
            <a:ext cx="1009863" cy="1413594"/>
          </a:xfrm>
          <a:prstGeom prst="straightConnector1">
            <a:avLst/>
          </a:prstGeom>
          <a:ln w="38100" cmpd="sng"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74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175" y="2114564"/>
            <a:ext cx="1621786" cy="939534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61058" y="977391"/>
            <a:ext cx="7439624" cy="497723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US" sz="2100" b="1" dirty="0">
                <a:latin typeface="+mn-lt"/>
              </a:rPr>
              <a:t>AFFINITIE </a:t>
            </a:r>
            <a:r>
              <a:rPr lang="en-US" sz="2100" b="1" dirty="0">
                <a:solidFill>
                  <a:srgbClr val="FF0000"/>
                </a:solidFill>
                <a:latin typeface="+mn-lt"/>
              </a:rPr>
              <a:t>Cluster RCT </a:t>
            </a:r>
            <a:r>
              <a:rPr lang="en-US" sz="2100" b="1" dirty="0">
                <a:latin typeface="+mn-lt"/>
              </a:rPr>
              <a:t>with </a:t>
            </a:r>
            <a:r>
              <a:rPr lang="en-US" sz="2100" b="1" dirty="0">
                <a:solidFill>
                  <a:srgbClr val="FF0000"/>
                </a:solidFill>
                <a:latin typeface="+mn-lt"/>
              </a:rPr>
              <a:t>2x2</a:t>
            </a:r>
            <a:r>
              <a:rPr lang="en-US" sz="2100" b="1" dirty="0">
                <a:latin typeface="+mn-lt"/>
              </a:rPr>
              <a:t> factorial design</a:t>
            </a:r>
            <a:endParaRPr lang="en-GB" sz="2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2941" y="1538589"/>
            <a:ext cx="1269971" cy="3231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UK Hospitals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134" y="2290114"/>
            <a:ext cx="4522124" cy="3231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Baseline audit data: 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Appropriateness of transfusions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882" y="3631797"/>
            <a:ext cx="966890" cy="12464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Standard Content + Standard Follow 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5652" y="3666736"/>
            <a:ext cx="966890" cy="1246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Standard Content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+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Enhanced Follow 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2764" y="3654441"/>
            <a:ext cx="966890" cy="12464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Enhanced Content + </a:t>
            </a:r>
            <a:r>
              <a:rPr lang="en-US" sz="1500" dirty="0" err="1">
                <a:solidFill>
                  <a:prstClr val="black"/>
                </a:solidFill>
                <a:latin typeface="Calibri"/>
              </a:rPr>
              <a:t>EnhancedFollow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26276" y="3675763"/>
            <a:ext cx="966890" cy="1246495"/>
          </a:xfrm>
          <a:prstGeom prst="rect">
            <a:avLst/>
          </a:prstGeom>
          <a:solidFill>
            <a:srgbClr val="FFD9F8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Enhanced Content + Standard Follow 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7132" y="3065421"/>
            <a:ext cx="1364359" cy="3231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err="1">
                <a:solidFill>
                  <a:prstClr val="black"/>
                </a:solidFill>
                <a:latin typeface="Calibri"/>
              </a:rPr>
              <a:t>Randomisation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" y="5273592"/>
            <a:ext cx="4522124" cy="55399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Follow up audit data 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(12months): Appropriateness </a:t>
            </a:r>
            <a:r>
              <a:rPr lang="en-US" sz="1500" dirty="0" smtClean="0">
                <a:solidFill>
                  <a:prstClr val="black"/>
                </a:solidFill>
                <a:latin typeface="Calibri"/>
              </a:rPr>
              <a:t>transfusions =</a:t>
            </a:r>
            <a:r>
              <a:rPr lang="en-US" sz="1500" dirty="0" smtClean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sz="1500" dirty="0">
                <a:solidFill>
                  <a:prstClr val="black"/>
                </a:solidFill>
                <a:latin typeface="Calibri"/>
                <a:sym typeface="Wingdings"/>
              </a:rPr>
              <a:t>outcome data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45452" y="3590895"/>
            <a:ext cx="3737693" cy="323165"/>
          </a:xfrm>
          <a:prstGeom prst="rect">
            <a:avLst/>
          </a:prstGeom>
          <a:solidFill>
            <a:srgbClr val="FFFF00"/>
          </a:solidFill>
          <a:ln>
            <a:solidFill>
              <a:srgbClr val="403152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FF0000"/>
                </a:solidFill>
                <a:latin typeface="Calibri"/>
              </a:rPr>
              <a:t>RE-RANDOMIZED BETWEEN TRIALS 1 +2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8594" y="1741138"/>
            <a:ext cx="17075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Trial 1: Surgery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7608" y="2153047"/>
            <a:ext cx="22363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N=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155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Sites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 err="1">
                <a:solidFill>
                  <a:prstClr val="black"/>
                </a:solidFill>
                <a:latin typeface="Calibri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delivered: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Oct 15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Outcome </a:t>
            </a:r>
            <a:r>
              <a:rPr lang="en-US" sz="1500" dirty="0" err="1">
                <a:solidFill>
                  <a:prstClr val="black"/>
                </a:solidFill>
                <a:latin typeface="Calibri"/>
              </a:rPr>
              <a:t>Eval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Oct 16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07608" y="4781709"/>
            <a:ext cx="22363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N=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167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Sites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 err="1">
                <a:solidFill>
                  <a:prstClr val="black"/>
                </a:solidFill>
                <a:latin typeface="Calibri"/>
              </a:rPr>
              <a:t>Int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delivered: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Jul 16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Outcome </a:t>
            </a:r>
            <a:r>
              <a:rPr lang="en-US" sz="1500" dirty="0" err="1">
                <a:solidFill>
                  <a:prstClr val="black"/>
                </a:solidFill>
                <a:latin typeface="Calibri"/>
              </a:rPr>
              <a:t>Eval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Jul17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79989" y="4283986"/>
            <a:ext cx="2056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Trial 2: Haematology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505" y="4710315"/>
            <a:ext cx="1609781" cy="9439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1192" y="4083871"/>
            <a:ext cx="24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X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45330" y="4078031"/>
            <a:ext cx="24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X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86809" y="4066708"/>
            <a:ext cx="24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X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>
            <a:stCxn id="4" idx="2"/>
          </p:cNvCxnSpPr>
          <p:nvPr/>
        </p:nvCxnSpPr>
        <p:spPr>
          <a:xfrm flipH="1">
            <a:off x="2017926" y="1861754"/>
            <a:ext cx="1" cy="380513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023036" y="2565517"/>
            <a:ext cx="4802" cy="53423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823765" y="3311542"/>
            <a:ext cx="463367" cy="283187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2030586" y="3340027"/>
            <a:ext cx="5832" cy="320255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611337" y="3357191"/>
            <a:ext cx="323324" cy="30619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711559" y="3174238"/>
            <a:ext cx="1235647" cy="47198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2073491" y="4910431"/>
            <a:ext cx="5832" cy="320255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748846" y="2676275"/>
            <a:ext cx="1667195" cy="55399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Writing groups split </a:t>
            </a:r>
          </a:p>
        </p:txBody>
      </p:sp>
      <p:cxnSp>
        <p:nvCxnSpPr>
          <p:cNvPr id="37" name="Straight Arrow Connector 36"/>
          <p:cNvCxnSpPr>
            <a:endCxn id="33" idx="1"/>
          </p:cNvCxnSpPr>
          <p:nvPr/>
        </p:nvCxnSpPr>
        <p:spPr>
          <a:xfrm>
            <a:off x="2032925" y="2778737"/>
            <a:ext cx="715921" cy="174537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58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965" y="1323975"/>
            <a:ext cx="8762035" cy="1920875"/>
          </a:xfrm>
          <a:prstGeom prst="rect">
            <a:avLst/>
          </a:prstGeom>
        </p:spPr>
        <p:txBody>
          <a:bodyPr/>
          <a:lstStyle/>
          <a:p>
            <a:r>
              <a:rPr lang="en-GB" sz="8000" b="1" dirty="0" smtClean="0">
                <a:solidFill>
                  <a:srgbClr val="FF0000"/>
                </a:solidFill>
              </a:rPr>
              <a:t>ENACT</a:t>
            </a:r>
            <a:r>
              <a:rPr lang="en-GB" sz="3200" dirty="0" smtClean="0">
                <a:solidFill>
                  <a:srgbClr val="FF0000"/>
                </a:solidFill>
              </a:rPr>
              <a:t/>
            </a:r>
            <a:br>
              <a:rPr lang="en-GB" sz="3200" dirty="0" smtClean="0">
                <a:solidFill>
                  <a:srgbClr val="FF0000"/>
                </a:solidFill>
              </a:rPr>
            </a:br>
            <a:r>
              <a:rPr lang="en-GB" sz="3200" u="sng" dirty="0" smtClean="0"/>
              <a:t>En</a:t>
            </a:r>
            <a:r>
              <a:rPr lang="en-GB" sz="3200" dirty="0" smtClean="0"/>
              <a:t>h</a:t>
            </a:r>
            <a:r>
              <a:rPr lang="en-GB" sz="3200" u="sng" dirty="0" smtClean="0"/>
              <a:t>a</a:t>
            </a:r>
            <a:r>
              <a:rPr lang="en-GB" sz="3200" dirty="0" smtClean="0"/>
              <a:t>ncing </a:t>
            </a:r>
            <a:r>
              <a:rPr lang="en-GB" sz="3200" u="sng" dirty="0" smtClean="0"/>
              <a:t>c</a:t>
            </a:r>
            <a:r>
              <a:rPr lang="en-GB" sz="3200" dirty="0" smtClean="0"/>
              <a:t>linical audi</a:t>
            </a:r>
            <a:r>
              <a:rPr lang="en-GB" sz="3200" u="sng" dirty="0" smtClean="0"/>
              <a:t>t</a:t>
            </a:r>
            <a:r>
              <a:rPr lang="en-GB" sz="3200" dirty="0" smtClean="0"/>
              <a:t> </a:t>
            </a:r>
            <a:r>
              <a:rPr lang="en-GB" sz="3200" dirty="0"/>
              <a:t>and feedback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4294967295"/>
          </p:nvPr>
        </p:nvSpPr>
        <p:spPr>
          <a:xfrm>
            <a:off x="381965" y="4662488"/>
            <a:ext cx="8762035" cy="146050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Robbie Foy, Rebecca Walwyn, Jill Francis</a:t>
            </a:r>
            <a:r>
              <a:rPr lang="en-GB" sz="1800" dirty="0"/>
              <a:t>, Ben Brown, </a:t>
            </a:r>
            <a:r>
              <a:rPr lang="en-GB" sz="1800" dirty="0" err="1"/>
              <a:t>Fabiana</a:t>
            </a:r>
            <a:r>
              <a:rPr lang="en-GB" sz="1800" dirty="0"/>
              <a:t> </a:t>
            </a:r>
            <a:r>
              <a:rPr lang="en-GB" sz="1800" dirty="0" err="1"/>
              <a:t>Lorencatto</a:t>
            </a:r>
            <a:r>
              <a:rPr lang="en-GB" sz="1800" dirty="0"/>
              <a:t>, Natalie </a:t>
            </a:r>
            <a:r>
              <a:rPr lang="en-GB" sz="1800" dirty="0" smtClean="0"/>
              <a:t>Gould, Amanda Farrin, Justin Keen, Jeremy Grimshaw</a:t>
            </a:r>
            <a:r>
              <a:rPr lang="en-GB" sz="1800" dirty="0"/>
              <a:t>, Jamie </a:t>
            </a:r>
            <a:r>
              <a:rPr lang="en-GB" sz="1800" dirty="0" err="1"/>
              <a:t>Brehaut</a:t>
            </a:r>
            <a:r>
              <a:rPr lang="en-GB" sz="1800" dirty="0"/>
              <a:t>, Noah </a:t>
            </a:r>
            <a:r>
              <a:rPr lang="en-GB" sz="1800" dirty="0" smtClean="0"/>
              <a:t>Ivers, Justin </a:t>
            </a:r>
            <a:r>
              <a:rPr lang="en-GB" sz="1800" dirty="0" err="1" smtClean="0"/>
              <a:t>Presseau</a:t>
            </a:r>
            <a:r>
              <a:rPr lang="en-GB" sz="1800" dirty="0" smtClean="0"/>
              <a:t>, Heather Colquhoun, Simon Stanworth</a:t>
            </a:r>
            <a:r>
              <a:rPr lang="en-GB" sz="1800" dirty="0"/>
              <a:t>, Suzanne </a:t>
            </a:r>
            <a:r>
              <a:rPr lang="en-GB" sz="1800" dirty="0" smtClean="0"/>
              <a:t>Hartley, Sarah Alderson, Roger Parslow &amp; Chris Gale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254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National audit partners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52" y="2005010"/>
            <a:ext cx="3924300" cy="2291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35" y="2005009"/>
            <a:ext cx="3666501" cy="2291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52" y="4516446"/>
            <a:ext cx="3948018" cy="1427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235" y="4427553"/>
            <a:ext cx="41433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104434" y="1600200"/>
            <a:ext cx="3723195" cy="5111750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GB" sz="2800" dirty="0" smtClean="0"/>
              <a:t>One </a:t>
            </a:r>
            <a:r>
              <a:rPr lang="en-GB" sz="2800" dirty="0"/>
              <a:t>y</a:t>
            </a:r>
            <a:r>
              <a:rPr lang="en-GB" sz="2800" dirty="0" smtClean="0"/>
              <a:t>ear</a:t>
            </a:r>
          </a:p>
          <a:p>
            <a:pPr marL="0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GB" sz="2800" dirty="0" smtClean="0"/>
              <a:t>Five </a:t>
            </a:r>
            <a:r>
              <a:rPr lang="en-GB" sz="2800" dirty="0"/>
              <a:t>y</a:t>
            </a:r>
            <a:r>
              <a:rPr lang="en-GB" sz="2800" dirty="0" smtClean="0"/>
              <a:t>ears</a:t>
            </a:r>
          </a:p>
          <a:p>
            <a:pPr marL="0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GB" sz="2800" dirty="0" smtClean="0"/>
              <a:t>Fifteen years</a:t>
            </a:r>
          </a:p>
          <a:p>
            <a:pPr marL="0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GB" sz="2800" dirty="0" smtClean="0"/>
              <a:t>Fifty years</a:t>
            </a:r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250826" y="100800"/>
            <a:ext cx="5764963" cy="954087"/>
          </a:xfrm>
        </p:spPr>
        <p:txBody>
          <a:bodyPr/>
          <a:lstStyle/>
          <a:p>
            <a:r>
              <a:rPr lang="en-GB" dirty="0" smtClean="0"/>
              <a:t>How </a:t>
            </a:r>
            <a:r>
              <a:rPr lang="en-GB" dirty="0"/>
              <a:t>long did it take for sliced bread to take off?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138" y="100800"/>
            <a:ext cx="899492" cy="599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41" y="2053615"/>
            <a:ext cx="2672322" cy="3208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05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6" y="100800"/>
            <a:ext cx="5049837" cy="954087"/>
          </a:xfrm>
        </p:spPr>
        <p:txBody>
          <a:bodyPr/>
          <a:lstStyle/>
          <a:p>
            <a:r>
              <a:rPr lang="en-GB" dirty="0" smtClean="0"/>
              <a:t>Develop </a:t>
            </a:r>
            <a:r>
              <a:rPr lang="en-GB" dirty="0"/>
              <a:t>and evaluate feedback </a:t>
            </a:r>
            <a:r>
              <a:rPr lang="en-GB" dirty="0" smtClean="0"/>
              <a:t>modifications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8370" y="1570434"/>
            <a:ext cx="5374470" cy="511175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Consensus to prioritise feedback modifications for testing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Online randomisation of 500 professionals targeted </a:t>
            </a:r>
            <a:r>
              <a:rPr lang="en-GB" sz="2000" dirty="0"/>
              <a:t>by four national </a:t>
            </a:r>
            <a:r>
              <a:rPr lang="en-GB" sz="2000" dirty="0" smtClean="0"/>
              <a:t>audits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Responses to different combinations </a:t>
            </a:r>
            <a:r>
              <a:rPr lang="en-GB" sz="2000" dirty="0"/>
              <a:t>of feedback modifications through </a:t>
            </a:r>
            <a:r>
              <a:rPr lang="en-GB" sz="2000" dirty="0" smtClean="0"/>
              <a:t>online portal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Identify the likely winners or winning combinations</a:t>
            </a:r>
            <a:endParaRPr lang="en-GB" sz="2000" dirty="0"/>
          </a:p>
        </p:txBody>
      </p:sp>
      <p:pic>
        <p:nvPicPr>
          <p:cNvPr id="1026" name="Picture 2" descr="Image result for d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4" y="3024981"/>
            <a:ext cx="2771619" cy="10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55" y="4342211"/>
            <a:ext cx="2771619" cy="1037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54" y="1570434"/>
            <a:ext cx="2771619" cy="1321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" y="5538989"/>
            <a:ext cx="2652211" cy="114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6" y="100800"/>
            <a:ext cx="5235574" cy="954087"/>
          </a:xfrm>
        </p:spPr>
        <p:txBody>
          <a:bodyPr/>
          <a:lstStyle/>
          <a:p>
            <a:r>
              <a:rPr lang="en-GB" dirty="0" smtClean="0"/>
              <a:t>How </a:t>
            </a:r>
            <a:r>
              <a:rPr lang="en-GB" dirty="0"/>
              <a:t>healthcare organisations respond </a:t>
            </a:r>
            <a:r>
              <a:rPr lang="en-GB" dirty="0" smtClean="0"/>
              <a:t>to feedback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3313" y="1485900"/>
            <a:ext cx="5249862" cy="511175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Case studies of paired providers </a:t>
            </a:r>
            <a:r>
              <a:rPr lang="en-GB" sz="2000" dirty="0"/>
              <a:t>and </a:t>
            </a:r>
            <a:r>
              <a:rPr lang="en-GB" sz="2000" dirty="0" smtClean="0"/>
              <a:t>commissioners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Observations, documentary analysis and interviews </a:t>
            </a:r>
            <a:r>
              <a:rPr lang="en-GB" sz="2000" dirty="0"/>
              <a:t>with </a:t>
            </a:r>
            <a:r>
              <a:rPr lang="en-GB" sz="2000" dirty="0" smtClean="0"/>
              <a:t>board </a:t>
            </a:r>
            <a:r>
              <a:rPr lang="en-GB" sz="2000" dirty="0"/>
              <a:t>members, clinicians and </a:t>
            </a:r>
            <a:r>
              <a:rPr lang="en-GB" sz="2000" dirty="0" smtClean="0"/>
              <a:t>managers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Analysis of </a:t>
            </a:r>
            <a:r>
              <a:rPr lang="en-GB" sz="2000" dirty="0"/>
              <a:t>how feedback is delivered</a:t>
            </a:r>
            <a:r>
              <a:rPr lang="en-GB" sz="2000" dirty="0" smtClean="0"/>
              <a:t>, perceived </a:t>
            </a:r>
            <a:r>
              <a:rPr lang="en-GB" sz="2000" dirty="0"/>
              <a:t>and acted </a:t>
            </a:r>
            <a:r>
              <a:rPr lang="en-GB" sz="2000" dirty="0" smtClean="0"/>
              <a:t>upon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6" y="1485900"/>
            <a:ext cx="2072460" cy="1291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286" y="1485900"/>
            <a:ext cx="862886" cy="1291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3237145"/>
            <a:ext cx="2935346" cy="1273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5023083"/>
            <a:ext cx="2935347" cy="124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Outputs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2821" y="1485900"/>
            <a:ext cx="4770353" cy="511175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Practical suggestions for </a:t>
            </a:r>
            <a:r>
              <a:rPr lang="en-GB" sz="2000" dirty="0"/>
              <a:t>national audits </a:t>
            </a:r>
            <a:r>
              <a:rPr lang="en-GB" sz="2000" dirty="0" smtClean="0"/>
              <a:t>to </a:t>
            </a:r>
            <a:r>
              <a:rPr lang="en-GB" sz="2000" dirty="0"/>
              <a:t>enhance </a:t>
            </a:r>
            <a:r>
              <a:rPr lang="en-GB" sz="2000" dirty="0" smtClean="0"/>
              <a:t>impacts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A </a:t>
            </a:r>
            <a:r>
              <a:rPr lang="en-GB" sz="2000" dirty="0"/>
              <a:t>training </a:t>
            </a:r>
            <a:r>
              <a:rPr lang="en-GB" sz="2000" dirty="0" smtClean="0"/>
              <a:t>manual </a:t>
            </a:r>
            <a:r>
              <a:rPr lang="en-GB" sz="2000" dirty="0"/>
              <a:t>and online resources to help organisations optimise the delivery and use of </a:t>
            </a:r>
            <a:r>
              <a:rPr lang="en-GB" sz="2000" dirty="0" smtClean="0"/>
              <a:t>feedback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6" y="1485900"/>
            <a:ext cx="3631363" cy="401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AFFINITIE and beyond…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0197" y="1544565"/>
            <a:ext cx="5142978" cy="505308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There is a growing evidence base…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… but further questions on how to enhance the impact of feedback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 can embed rigorous evaluations within national audits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08" y="1544565"/>
            <a:ext cx="2772180" cy="1115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41" y="3235699"/>
            <a:ext cx="2639790" cy="1332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43" y="5143498"/>
            <a:ext cx="2817185" cy="15684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351" y="2001556"/>
            <a:ext cx="2328874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50825" y="1659315"/>
            <a:ext cx="85230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Arial"/>
              </a:rPr>
              <a:t>This </a:t>
            </a:r>
            <a:r>
              <a:rPr lang="en-GB" sz="2400" dirty="0">
                <a:solidFill>
                  <a:srgbClr val="000000"/>
                </a:solidFill>
                <a:latin typeface="Arial"/>
              </a:rPr>
              <a:t>presentation summarises independent research funded by the National Institute for Health Research (NIHR) under </a:t>
            </a:r>
            <a:r>
              <a:rPr lang="en-GB" sz="2400" dirty="0" smtClean="0">
                <a:solidFill>
                  <a:srgbClr val="000000"/>
                </a:solidFill>
                <a:latin typeface="Arial"/>
              </a:rPr>
              <a:t>its </a:t>
            </a:r>
            <a:r>
              <a:rPr lang="en-GB" sz="2400" dirty="0" smtClean="0">
                <a:solidFill>
                  <a:srgbClr val="000000"/>
                </a:solidFill>
              </a:rPr>
              <a:t>Programme Grants </a:t>
            </a:r>
            <a:r>
              <a:rPr lang="en-GB" sz="2400" dirty="0">
                <a:solidFill>
                  <a:srgbClr val="000000"/>
                </a:solidFill>
              </a:rPr>
              <a:t>for Applied Research </a:t>
            </a:r>
            <a:r>
              <a:rPr lang="en-GB" sz="2400" dirty="0" smtClean="0">
                <a:solidFill>
                  <a:srgbClr val="000000"/>
                </a:solidFill>
              </a:rPr>
              <a:t>programme </a:t>
            </a:r>
            <a:r>
              <a:rPr lang="en-GB" sz="2400" dirty="0">
                <a:solidFill>
                  <a:srgbClr val="000000"/>
                </a:solidFill>
              </a:rPr>
              <a:t>(Grant Reference </a:t>
            </a:r>
            <a:r>
              <a:rPr lang="en-GB" sz="2400" dirty="0" smtClean="0">
                <a:solidFill>
                  <a:srgbClr val="000000"/>
                </a:solidFill>
              </a:rPr>
              <a:t>Number </a:t>
            </a:r>
            <a:r>
              <a:rPr lang="en-GB" sz="2400" dirty="0">
                <a:solidFill>
                  <a:srgbClr val="000000"/>
                </a:solidFill>
              </a:rPr>
              <a:t>RP-PG-1210-12010</a:t>
            </a:r>
            <a:r>
              <a:rPr lang="en-GB" sz="2400" dirty="0">
                <a:solidFill>
                  <a:srgbClr val="000000"/>
                </a:solidFill>
                <a:latin typeface="Arial"/>
              </a:rPr>
              <a:t>) </a:t>
            </a:r>
            <a:r>
              <a:rPr lang="en-GB" sz="2400" dirty="0" smtClean="0">
                <a:solidFill>
                  <a:srgbClr val="000000"/>
                </a:solidFill>
                <a:latin typeface="Arial"/>
              </a:rPr>
              <a:t>and under </a:t>
            </a:r>
            <a:r>
              <a:rPr lang="en-GB" sz="2400" dirty="0">
                <a:solidFill>
                  <a:srgbClr val="000000"/>
                </a:solidFill>
                <a:latin typeface="Arial"/>
              </a:rPr>
              <a:t>its Health Services &amp; Delivery Research Programme (Project:16/04/13)</a:t>
            </a:r>
            <a:br>
              <a:rPr lang="en-GB" sz="2400" dirty="0">
                <a:solidFill>
                  <a:srgbClr val="000000"/>
                </a:solidFill>
                <a:latin typeface="Arial"/>
              </a:rPr>
            </a:br>
            <a:endParaRPr lang="en-GB" sz="2400" dirty="0" smtClean="0">
              <a:solidFill>
                <a:srgbClr val="000000"/>
              </a:solidFill>
              <a:latin typeface="Arial"/>
            </a:endParaRPr>
          </a:p>
          <a:p>
            <a:r>
              <a:rPr lang="en-GB" sz="2400" dirty="0" smtClean="0">
                <a:solidFill>
                  <a:srgbClr val="000000"/>
                </a:solidFill>
                <a:latin typeface="Arial"/>
              </a:rPr>
              <a:t>The </a:t>
            </a:r>
            <a:r>
              <a:rPr lang="en-GB" sz="2400" dirty="0">
                <a:solidFill>
                  <a:srgbClr val="000000"/>
                </a:solidFill>
                <a:latin typeface="Arial"/>
              </a:rPr>
              <a:t>views expressed are those of the authors and not necessarily those of the NHS, the NIHR or the Department of </a:t>
            </a:r>
            <a:r>
              <a:rPr lang="en-GB" sz="2400" dirty="0" smtClean="0">
                <a:solidFill>
                  <a:srgbClr val="000000"/>
                </a:solidFill>
                <a:latin typeface="Arial"/>
              </a:rPr>
              <a:t>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893" y="5327771"/>
            <a:ext cx="2298391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4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5913" y="2107505"/>
            <a:ext cx="7183335" cy="1202853"/>
          </a:xfrm>
        </p:spPr>
        <p:txBody>
          <a:bodyPr/>
          <a:lstStyle/>
          <a:p>
            <a:pPr algn="r"/>
            <a:r>
              <a:rPr lang="en-GB" sz="4000" dirty="0"/>
              <a:t>To AFFINITIE and </a:t>
            </a:r>
            <a:r>
              <a:rPr lang="en-GB" sz="4000" dirty="0" smtClean="0"/>
              <a:t>beyond…</a:t>
            </a:r>
            <a:endParaRPr lang="en-GB" sz="4000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3854370" y="5139159"/>
            <a:ext cx="4914878" cy="949125"/>
          </a:xfrm>
        </p:spPr>
        <p:txBody>
          <a:bodyPr/>
          <a:lstStyle/>
          <a:p>
            <a:pPr algn="r"/>
            <a:r>
              <a:rPr lang="en-GB" dirty="0" smtClean="0"/>
              <a:t>Robbie Foy</a:t>
            </a:r>
          </a:p>
          <a:p>
            <a:pPr algn="r"/>
            <a:r>
              <a:rPr lang="en-GB" dirty="0" smtClean="0"/>
              <a:t>November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5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AFFINITIE and beyond…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544565"/>
            <a:ext cx="3363912" cy="505308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Past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Present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Future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925" y="1601300"/>
            <a:ext cx="2772180" cy="1115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315" y="3165361"/>
            <a:ext cx="2639790" cy="1332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617" y="5143499"/>
            <a:ext cx="2817185" cy="156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Audit and feedback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10050" y="1464470"/>
            <a:ext cx="4725606" cy="522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altLang="en-US" kern="0" dirty="0" smtClean="0">
                <a:ea typeface="MS PGothic" pitchFamily="34" charset="-128"/>
                <a:cs typeface="Sansation"/>
              </a:rPr>
              <a:t>140 trials of audit and feedback      median absolute improvement +4% interquartile range +1% to +16%</a:t>
            </a:r>
          </a:p>
          <a:p>
            <a:pPr marL="0" lvl="1" indent="0">
              <a:buNone/>
            </a:pPr>
            <a:endParaRPr lang="en-US" altLang="en-US" kern="0" dirty="0" smtClean="0">
              <a:ea typeface="MS PGothic" pitchFamily="34" charset="-128"/>
              <a:cs typeface="Sansation"/>
            </a:endParaRPr>
          </a:p>
          <a:p>
            <a:pPr marL="0" lvl="1" indent="0">
              <a:buNone/>
            </a:pPr>
            <a:endParaRPr lang="en-GB" altLang="en-US" kern="0" dirty="0" smtClean="0"/>
          </a:p>
          <a:p>
            <a:pPr marL="0" lvl="1" indent="0" algn="r">
              <a:buNone/>
            </a:pPr>
            <a:r>
              <a:rPr lang="en-GB" altLang="en-US" sz="1400" kern="0" dirty="0" smtClean="0"/>
              <a:t>Ivers </a:t>
            </a:r>
            <a:r>
              <a:rPr lang="en-GB" altLang="en-US" sz="1400" kern="0" dirty="0"/>
              <a:t>et al</a:t>
            </a:r>
            <a:r>
              <a:rPr lang="en-GB" altLang="en-US" sz="1400" kern="0" dirty="0" smtClean="0"/>
              <a:t>. </a:t>
            </a:r>
            <a:r>
              <a:rPr lang="en-GB" altLang="en-US" sz="1400" kern="0" dirty="0"/>
              <a:t>Cochrane Database </a:t>
            </a:r>
            <a:endParaRPr lang="en-GB" altLang="en-US" sz="1400" kern="0" dirty="0" smtClean="0"/>
          </a:p>
          <a:p>
            <a:pPr marL="0" lvl="1" indent="0" algn="r">
              <a:buNone/>
            </a:pPr>
            <a:r>
              <a:rPr lang="en-GB" altLang="en-US" sz="1400" kern="0" dirty="0" smtClean="0"/>
              <a:t>of </a:t>
            </a:r>
            <a:r>
              <a:rPr lang="en-GB" altLang="en-US" sz="1400" kern="0" dirty="0"/>
              <a:t>Systematic Reviews </a:t>
            </a:r>
            <a:r>
              <a:rPr lang="en-GB" altLang="en-US" sz="1400" kern="0" dirty="0" smtClean="0"/>
              <a:t>2012</a:t>
            </a:r>
            <a:endParaRPr lang="en-US" altLang="en-US" sz="140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464470"/>
            <a:ext cx="3566469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Audit and feedback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10050" y="1464470"/>
            <a:ext cx="4725606" cy="522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FontTx/>
              <a:buNone/>
            </a:pPr>
            <a:r>
              <a:rPr lang="en-US" altLang="en-US" kern="0" dirty="0" smtClean="0">
                <a:solidFill>
                  <a:srgbClr val="000000"/>
                </a:solidFill>
                <a:ea typeface="MS PGothic" pitchFamily="34" charset="-128"/>
                <a:cs typeface="Sansation"/>
              </a:rPr>
              <a:t>140 trials of audit and feedback      median absolute improvement +4% interquartile range +1% to +16%</a:t>
            </a:r>
          </a:p>
          <a:p>
            <a:pPr marL="0" lvl="1" indent="0">
              <a:buFontTx/>
              <a:buNone/>
            </a:pPr>
            <a:endParaRPr lang="en-US" altLang="en-US" kern="0" dirty="0" smtClean="0">
              <a:solidFill>
                <a:srgbClr val="000000"/>
              </a:solidFill>
              <a:ea typeface="MS PGothic" pitchFamily="34" charset="-128"/>
              <a:cs typeface="Sansation"/>
            </a:endParaRPr>
          </a:p>
          <a:p>
            <a:pPr marL="0" lvl="1" indent="0">
              <a:buFontTx/>
              <a:buNone/>
            </a:pPr>
            <a:r>
              <a:rPr lang="en-US" altLang="en-US" kern="0" dirty="0" smtClean="0">
                <a:solidFill>
                  <a:srgbClr val="000000"/>
                </a:solidFill>
                <a:ea typeface="MS PGothic" pitchFamily="34" charset="-128"/>
                <a:cs typeface="Sansation"/>
              </a:rPr>
              <a:t>Larger effects if: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kern="0" dirty="0" smtClean="0">
                <a:solidFill>
                  <a:srgbClr val="000000"/>
                </a:solidFill>
                <a:ea typeface="MS PGothic" pitchFamily="34" charset="-128"/>
                <a:cs typeface="Sansation"/>
              </a:rPr>
              <a:t>Baseline compliance low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S</a:t>
            </a:r>
            <a:r>
              <a:rPr lang="en-US" altLang="en-US" kern="0" dirty="0" smtClean="0">
                <a:solidFill>
                  <a:srgbClr val="000000"/>
                </a:solidFill>
              </a:rPr>
              <a:t>ource a supervisor or colleague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kern="0" dirty="0" smtClean="0">
                <a:solidFill>
                  <a:srgbClr val="000000"/>
                </a:solidFill>
              </a:rPr>
              <a:t>Feedback provided more than once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kern="0" dirty="0" smtClean="0">
                <a:solidFill>
                  <a:srgbClr val="000000"/>
                </a:solidFill>
              </a:rPr>
              <a:t>Feedback delivered in both verbal and written formats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kern="0" dirty="0" smtClean="0">
                <a:solidFill>
                  <a:srgbClr val="000000"/>
                </a:solidFill>
              </a:rPr>
              <a:t>Feedback included both explicit targets and an action plan</a:t>
            </a:r>
          </a:p>
          <a:p>
            <a:pPr marL="0" lvl="1" indent="0">
              <a:buFontTx/>
              <a:buNone/>
            </a:pPr>
            <a:endParaRPr lang="en-GB" altLang="en-US" kern="0" dirty="0" smtClean="0">
              <a:solidFill>
                <a:srgbClr val="000000"/>
              </a:solidFill>
            </a:endParaRPr>
          </a:p>
          <a:p>
            <a:pPr marL="0" lvl="1" indent="0" algn="r">
              <a:buFontTx/>
              <a:buNone/>
            </a:pPr>
            <a:r>
              <a:rPr lang="en-GB" altLang="en-US" sz="1400" kern="0" dirty="0" smtClean="0">
                <a:solidFill>
                  <a:srgbClr val="000000"/>
                </a:solidFill>
              </a:rPr>
              <a:t>Ivers </a:t>
            </a:r>
            <a:r>
              <a:rPr lang="en-GB" altLang="en-US" sz="1400" kern="0" dirty="0">
                <a:solidFill>
                  <a:srgbClr val="000000"/>
                </a:solidFill>
              </a:rPr>
              <a:t>et al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. </a:t>
            </a:r>
            <a:r>
              <a:rPr lang="en-GB" altLang="en-US" sz="1400" kern="0" dirty="0">
                <a:solidFill>
                  <a:srgbClr val="000000"/>
                </a:solidFill>
              </a:rPr>
              <a:t>Cochrane Database </a:t>
            </a:r>
            <a:endParaRPr lang="en-GB" altLang="en-US" sz="1400" kern="0" dirty="0" smtClean="0">
              <a:solidFill>
                <a:srgbClr val="000000"/>
              </a:solidFill>
            </a:endParaRPr>
          </a:p>
          <a:p>
            <a:pPr marL="0" lvl="1" indent="0" algn="r">
              <a:buFontTx/>
              <a:buNone/>
            </a:pPr>
            <a:r>
              <a:rPr lang="en-GB" altLang="en-US" sz="1400" kern="0" dirty="0" smtClean="0">
                <a:solidFill>
                  <a:srgbClr val="000000"/>
                </a:solidFill>
              </a:rPr>
              <a:t>of </a:t>
            </a:r>
            <a:r>
              <a:rPr lang="en-GB" altLang="en-US" sz="1400" kern="0" dirty="0">
                <a:solidFill>
                  <a:srgbClr val="000000"/>
                </a:solidFill>
              </a:rPr>
              <a:t>Systematic Reviews 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2012</a:t>
            </a:r>
            <a:endParaRPr lang="en-US" altLang="en-US" sz="1400" kern="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558507"/>
            <a:ext cx="3566469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3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Suggestions for optimising the effectiveness of A&amp;F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63" y="2169368"/>
            <a:ext cx="7773074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3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Suggestions for optimising the effectiveness of A&amp;F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3063" y="1485900"/>
            <a:ext cx="5440112" cy="511175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Nature of the desired </a:t>
            </a:r>
            <a:r>
              <a:rPr lang="en-GB" b="1" dirty="0" smtClean="0"/>
              <a:t>action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Recommend </a:t>
            </a:r>
            <a:r>
              <a:rPr lang="en-GB" dirty="0"/>
              <a:t>actions that are consistent with established goals and </a:t>
            </a:r>
            <a:r>
              <a:rPr lang="en-GB" dirty="0" smtClean="0"/>
              <a:t>priorities</a:t>
            </a:r>
          </a:p>
          <a:p>
            <a:r>
              <a:rPr lang="en-GB" dirty="0"/>
              <a:t>Recommend specific actions</a:t>
            </a:r>
          </a:p>
          <a:p>
            <a:r>
              <a:rPr lang="en-GB" dirty="0" smtClean="0"/>
              <a:t>Recommend </a:t>
            </a:r>
            <a:r>
              <a:rPr lang="en-GB" dirty="0"/>
              <a:t>actions that can improve and are under the recipient's control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6" y="1584250"/>
            <a:ext cx="2667038" cy="1818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6" y="3402419"/>
            <a:ext cx="267027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Suggestions for optimising the effectiveness of A&amp;F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767" y="1485900"/>
            <a:ext cx="5933407" cy="511175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Nature of the data available for </a:t>
            </a:r>
            <a:r>
              <a:rPr lang="en-GB" b="1" dirty="0" smtClean="0"/>
              <a:t>feedback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Provide </a:t>
            </a:r>
            <a:r>
              <a:rPr lang="en-GB" dirty="0"/>
              <a:t>multiple instances of feedback</a:t>
            </a:r>
          </a:p>
          <a:p>
            <a:r>
              <a:rPr lang="en-GB" dirty="0" smtClean="0"/>
              <a:t>Provide </a:t>
            </a:r>
            <a:r>
              <a:rPr lang="en-GB" dirty="0"/>
              <a:t>feedback as soon as possible and at a frequency informed by the number of new patient cases</a:t>
            </a:r>
          </a:p>
          <a:p>
            <a:r>
              <a:rPr lang="en-GB" dirty="0" smtClean="0"/>
              <a:t>Provide </a:t>
            </a:r>
            <a:r>
              <a:rPr lang="en-GB" dirty="0"/>
              <a:t>individual (e.g. practitioner specific) rather than general data</a:t>
            </a:r>
          </a:p>
          <a:p>
            <a:r>
              <a:rPr lang="en-GB" dirty="0" smtClean="0"/>
              <a:t>Choose </a:t>
            </a:r>
            <a:r>
              <a:rPr lang="en-GB" dirty="0"/>
              <a:t>comparators that reinforce desired behaviour change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8355"/>
            <a:ext cx="2959767" cy="29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8A99EF3EFFDD44109B5F9B8538D615FF&lt;/guid&gt;&#10;        &lt;description /&gt;&#10;        &lt;date&gt;11/19/2015 7:58:08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ADF88DB55401497FA10862F79FE50121&lt;/guid&gt;&#10;            &lt;repollguid&gt;1FBD5B7DC4D8470CB3B15DE1F21F9D9F&lt;/repollguid&gt;&#10;            &lt;sourceid&gt;D84EF8A0BAD249BC9824359BB2CB5FD4&lt;/sourceid&gt;&#10;            &lt;questiontext&gt;How long did it take for sliced bread to take off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correctanswerindicator&gt;True&lt;/correctanswerindicator&gt;&#10;            &lt;answers&gt;&#10;                &lt;answer&gt;&#10;                    &lt;guid&gt;9756C5E6B6AA4B4A90CD05B42BF1DCDC&lt;/guid&gt;&#10;                    &lt;answertext&gt;One Year?&lt;/answertext&gt;&#10;                    &lt;valuetype&gt;0&lt;/valuetype&gt;&#10;                &lt;/answer&gt;&#10;                &lt;answer&gt;&#10;                    &lt;guid&gt;52C83ADA182447C28AEEB872CC586ED5&lt;/guid&gt;&#10;                    &lt;answertext&gt;Five Years?&lt;/answertext&gt;&#10;                    &lt;valuetype&gt;0&lt;/valuetype&gt;&#10;                &lt;/answer&gt;&#10;                &lt;answer&gt;&#10;                    &lt;guid&gt;33BA45FC0DCD4FD39806B1279BEE8248&lt;/guid&gt;&#10;                    &lt;answertext&gt;Fifteen Years?&lt;/answertext&gt;&#10;                    &lt;valuetype&gt;0&lt;/valuetype&gt;&#10;                &lt;/answer&gt;&#10;            &lt;/answers&gt;&#10;        &lt;/multichoice&gt;&#10;    &lt;/questions&gt;&#10;&lt;/questionlist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LIHS PowerPoint template 2013 red">
  <a:themeElements>
    <a:clrScheme name="2nd all d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nd all 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nd all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LIHS PowerPoint template 2013 red">
  <a:themeElements>
    <a:clrScheme name="2nd all d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nd all 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nd all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LIHS dark">
  <a:themeElements>
    <a:clrScheme name="2nd all d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nd all 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nd all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LIHS dark">
  <a:themeElements>
    <a:clrScheme name="2nd all d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nd all 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nd all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LIHS PowerPoint template 2013 red">
  <a:themeElements>
    <a:clrScheme name="2nd all d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nd all 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nd all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IHS dark">
  <a:themeElements>
    <a:clrScheme name="2nd all d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nd all 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nd all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IHS band">
  <a:themeElements>
    <a:clrScheme name="2nd all d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nd all 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nd all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LIHS PowerPoint template 2013 red">
  <a:themeElements>
    <a:clrScheme name="2nd all d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nd all 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nd all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nd all da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nd all da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LIHS PowerPoint template 2013 red</Template>
  <TotalTime>4201</TotalTime>
  <Words>986</Words>
  <Application>Microsoft Office PowerPoint</Application>
  <PresentationFormat>On-screen Show (4:3)</PresentationFormat>
  <Paragraphs>180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MS PGothic</vt:lpstr>
      <vt:lpstr>Arial</vt:lpstr>
      <vt:lpstr>Calibri</vt:lpstr>
      <vt:lpstr>Sansation</vt:lpstr>
      <vt:lpstr>Wingdings</vt:lpstr>
      <vt:lpstr>LIHS PowerPoint template 2013 red</vt:lpstr>
      <vt:lpstr>LIHS dark</vt:lpstr>
      <vt:lpstr>blank</vt:lpstr>
      <vt:lpstr>1_blank</vt:lpstr>
      <vt:lpstr>LIHS band</vt:lpstr>
      <vt:lpstr>2_blank</vt:lpstr>
      <vt:lpstr>3_blank</vt:lpstr>
      <vt:lpstr>1_LIHS PowerPoint template 2013 red</vt:lpstr>
      <vt:lpstr>4_blank</vt:lpstr>
      <vt:lpstr>2_LIHS PowerPoint template 2013 red</vt:lpstr>
      <vt:lpstr>1_LIHS dark</vt:lpstr>
      <vt:lpstr>2_LIHS dark</vt:lpstr>
      <vt:lpstr>5_blank</vt:lpstr>
      <vt:lpstr>3_LIHS PowerPoint template 2013 red</vt:lpstr>
      <vt:lpstr>PowerPoint Presentation</vt:lpstr>
      <vt:lpstr>How long did it take for sliced bread to take off?</vt:lpstr>
      <vt:lpstr>To AFFINITIE and beyond…</vt:lpstr>
      <vt:lpstr>To AFFINITIE and beyond…</vt:lpstr>
      <vt:lpstr>Audit and feedback</vt:lpstr>
      <vt:lpstr>Audit and feedback</vt:lpstr>
      <vt:lpstr>Suggestions for optimising the effectiveness of A&amp;F</vt:lpstr>
      <vt:lpstr>Suggestions for optimising the effectiveness of A&amp;F</vt:lpstr>
      <vt:lpstr>Suggestions for optimising the effectiveness of A&amp;F</vt:lpstr>
      <vt:lpstr>Suggestions for optimising the effectiveness of A&amp;F</vt:lpstr>
      <vt:lpstr>Suggestions for optimising the effectiveness of A&amp;F</vt:lpstr>
      <vt:lpstr>PowerPoint Presentation</vt:lpstr>
      <vt:lpstr>Intervention 1 ‘enhanced CONTENT’</vt:lpstr>
      <vt:lpstr>PowerPoint Presentation</vt:lpstr>
      <vt:lpstr>PowerPoint Presentation</vt:lpstr>
      <vt:lpstr>Intervention 2 ‘enhanced FOLLOW ON SUPPORT’</vt:lpstr>
      <vt:lpstr>AFFINITIE Cluster RCT with 2x2 factorial design</vt:lpstr>
      <vt:lpstr>ENACT Enhancing clinical audit and feedback</vt:lpstr>
      <vt:lpstr>National audit partners</vt:lpstr>
      <vt:lpstr>Develop and evaluate feedback modifications</vt:lpstr>
      <vt:lpstr>How healthcare organisations respond to feedback</vt:lpstr>
      <vt:lpstr>Outputs</vt:lpstr>
      <vt:lpstr>To AFFINITIE and beyond…</vt:lpstr>
      <vt:lpstr>Acknowledgement</vt:lpstr>
    </vt:vector>
  </TitlesOfParts>
  <Company>University of Leeds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Robbie Foy</dc:creator>
  <cp:lastModifiedBy>Sophie Butler</cp:lastModifiedBy>
  <cp:revision>346</cp:revision>
  <cp:lastPrinted>2015-06-12T08:14:21Z</cp:lastPrinted>
  <dcterms:created xsi:type="dcterms:W3CDTF">2014-02-05T10:43:53Z</dcterms:created>
  <dcterms:modified xsi:type="dcterms:W3CDTF">2017-11-08T14:22:50Z</dcterms:modified>
</cp:coreProperties>
</file>