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37"/>
  </p:notesMasterIdLst>
  <p:handoutMasterIdLst>
    <p:handoutMasterId r:id="rId38"/>
  </p:handoutMasterIdLst>
  <p:sldIdLst>
    <p:sldId id="370" r:id="rId2"/>
    <p:sldId id="356" r:id="rId3"/>
    <p:sldId id="293" r:id="rId4"/>
    <p:sldId id="357" r:id="rId5"/>
    <p:sldId id="377" r:id="rId6"/>
    <p:sldId id="374" r:id="rId7"/>
    <p:sldId id="341" r:id="rId8"/>
    <p:sldId id="354" r:id="rId9"/>
    <p:sldId id="375" r:id="rId10"/>
    <p:sldId id="355" r:id="rId11"/>
    <p:sldId id="312" r:id="rId12"/>
    <p:sldId id="386" r:id="rId13"/>
    <p:sldId id="360" r:id="rId14"/>
    <p:sldId id="387" r:id="rId15"/>
    <p:sldId id="363" r:id="rId16"/>
    <p:sldId id="364" r:id="rId17"/>
    <p:sldId id="365" r:id="rId18"/>
    <p:sldId id="352" r:id="rId19"/>
    <p:sldId id="269" r:id="rId20"/>
    <p:sldId id="366" r:id="rId21"/>
    <p:sldId id="383" r:id="rId22"/>
    <p:sldId id="373" r:id="rId23"/>
    <p:sldId id="379" r:id="rId24"/>
    <p:sldId id="372" r:id="rId25"/>
    <p:sldId id="380" r:id="rId26"/>
    <p:sldId id="384" r:id="rId27"/>
    <p:sldId id="385" r:id="rId28"/>
    <p:sldId id="287" r:id="rId29"/>
    <p:sldId id="382" r:id="rId30"/>
    <p:sldId id="270" r:id="rId31"/>
    <p:sldId id="378" r:id="rId32"/>
    <p:sldId id="367" r:id="rId33"/>
    <p:sldId id="381" r:id="rId34"/>
    <p:sldId id="369" r:id="rId35"/>
    <p:sldId id="371" r:id="rId36"/>
  </p:sldIdLst>
  <p:sldSz cx="12192000" cy="6858000"/>
  <p:notesSz cx="6797675" cy="9928225"/>
  <p:embeddedFontLst>
    <p:embeddedFont>
      <p:font typeface="Calibri Light" panose="020F0302020204030204" pitchFamily="34" charset="0"/>
      <p:regular r:id="rId39"/>
      <p:italic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Buckley" initials="HB" lastIdx="1" clrIdx="0">
    <p:extLst>
      <p:ext uri="{19B8F6BF-5375-455C-9EA6-DF929625EA0E}">
        <p15:presenceInfo xmlns:p15="http://schemas.microsoft.com/office/powerpoint/2012/main" userId="S-1-5-21-1390067357-1993962763-725345543-558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4" autoAdjust="0"/>
    <p:restoredTop sz="80224" autoAdjust="0"/>
  </p:normalViewPr>
  <p:slideViewPr>
    <p:cSldViewPr snapToGrid="0">
      <p:cViewPr varScale="1">
        <p:scale>
          <a:sx n="69" d="100"/>
          <a:sy n="69" d="100"/>
        </p:scale>
        <p:origin x="504" y="44"/>
      </p:cViewPr>
      <p:guideLst/>
    </p:cSldViewPr>
  </p:slideViewPr>
  <p:outlineViewPr>
    <p:cViewPr>
      <p:scale>
        <a:sx n="33" d="100"/>
        <a:sy n="33" d="100"/>
      </p:scale>
      <p:origin x="0" y="-23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r>
              <a:rPr lang="en-GB" smtClean="0"/>
              <a:t>DRAFT DOCUMENT - DO NOT SHARE</a:t>
            </a:r>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FC42570-2FEB-4CBE-997C-79A75FA843AD}" type="datetimeFigureOut">
              <a:rPr lang="en-GB" smtClean="0"/>
              <a:t>11/03/2021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en-GB" smtClean="0"/>
              <a:t>Please add comments and return to Tracy in Leicester</a:t>
            </a:r>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42C471A-35AD-4BBA-8E44-F2B5C9E381BB}" type="slidenum">
              <a:rPr lang="en-GB" smtClean="0"/>
              <a:t>‹#›</a:t>
            </a:fld>
            <a:endParaRPr lang="en-GB"/>
          </a:p>
        </p:txBody>
      </p:sp>
    </p:spTree>
    <p:extLst>
      <p:ext uri="{BB962C8B-B14F-4D97-AF65-F5344CB8AC3E}">
        <p14:creationId xmlns:p14="http://schemas.microsoft.com/office/powerpoint/2010/main" val="30864322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r>
              <a:rPr lang="en-GB" smtClean="0"/>
              <a:t>DRAFT DOCUMENT - DO NOT SHARE</a:t>
            </a:r>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A372F27-F728-4574-AACB-E7FF56D23595}" type="datetimeFigureOut">
              <a:rPr lang="en-GB" smtClean="0"/>
              <a:t>11/03/2021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en-GB" smtClean="0"/>
              <a:t>Please add comments and return to Tracy in Leicester</a:t>
            </a:r>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92A4AA3-F2F4-4B30-903B-7238B409BD8A}" type="slidenum">
              <a:rPr lang="en-GB" smtClean="0"/>
              <a:t>‹#›</a:t>
            </a:fld>
            <a:endParaRPr lang="en-GB"/>
          </a:p>
        </p:txBody>
      </p:sp>
    </p:spTree>
    <p:extLst>
      <p:ext uri="{BB962C8B-B14F-4D97-AF65-F5344CB8AC3E}">
        <p14:creationId xmlns:p14="http://schemas.microsoft.com/office/powerpoint/2010/main" val="123051610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2A4AA3-F2F4-4B30-903B-7238B409BD8A}" type="slidenum">
              <a:rPr lang="en-GB" smtClean="0"/>
              <a:t>3</a:t>
            </a:fld>
            <a:endParaRPr lang="en-GB"/>
          </a:p>
        </p:txBody>
      </p:sp>
      <p:sp>
        <p:nvSpPr>
          <p:cNvPr id="5" name="Footer Placeholder 4"/>
          <p:cNvSpPr>
            <a:spLocks noGrp="1"/>
          </p:cNvSpPr>
          <p:nvPr>
            <p:ph type="ftr" sz="quarter" idx="11"/>
          </p:nvPr>
        </p:nvSpPr>
        <p:spPr/>
        <p:txBody>
          <a:bodyPr/>
          <a:lstStyle/>
          <a:p>
            <a:r>
              <a:rPr lang="en-GB" smtClean="0"/>
              <a:t>Please add comments and return to Tracy in Leicester</a:t>
            </a:r>
            <a:endParaRPr lang="en-GB"/>
          </a:p>
        </p:txBody>
      </p:sp>
      <p:sp>
        <p:nvSpPr>
          <p:cNvPr id="6" name="Header Placeholder 5"/>
          <p:cNvSpPr>
            <a:spLocks noGrp="1"/>
          </p:cNvSpPr>
          <p:nvPr>
            <p:ph type="hdr" sz="quarter" idx="12"/>
          </p:nvPr>
        </p:nvSpPr>
        <p:spPr/>
        <p:txBody>
          <a:bodyPr/>
          <a:lstStyle/>
          <a:p>
            <a:r>
              <a:rPr lang="en-GB" smtClean="0"/>
              <a:t>DRAFT DOCUMENT - DO NOT SHARE</a:t>
            </a:r>
            <a:endParaRPr lang="en-GB"/>
          </a:p>
        </p:txBody>
      </p:sp>
    </p:spTree>
    <p:extLst>
      <p:ext uri="{BB962C8B-B14F-4D97-AF65-F5344CB8AC3E}">
        <p14:creationId xmlns:p14="http://schemas.microsoft.com/office/powerpoint/2010/main" val="62828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2A4AA3-F2F4-4B30-903B-7238B409BD8A}" type="slidenum">
              <a:rPr lang="en-GB" smtClean="0"/>
              <a:t>7</a:t>
            </a:fld>
            <a:endParaRPr lang="en-GB"/>
          </a:p>
        </p:txBody>
      </p:sp>
      <p:sp>
        <p:nvSpPr>
          <p:cNvPr id="5" name="Footer Placeholder 4"/>
          <p:cNvSpPr>
            <a:spLocks noGrp="1"/>
          </p:cNvSpPr>
          <p:nvPr>
            <p:ph type="ftr" sz="quarter" idx="11"/>
          </p:nvPr>
        </p:nvSpPr>
        <p:spPr/>
        <p:txBody>
          <a:bodyPr/>
          <a:lstStyle/>
          <a:p>
            <a:r>
              <a:rPr lang="en-GB" smtClean="0"/>
              <a:t>Please add comments and return to Tracy in Leicester</a:t>
            </a:r>
            <a:endParaRPr lang="en-GB"/>
          </a:p>
        </p:txBody>
      </p:sp>
      <p:sp>
        <p:nvSpPr>
          <p:cNvPr id="6" name="Header Placeholder 5"/>
          <p:cNvSpPr>
            <a:spLocks noGrp="1"/>
          </p:cNvSpPr>
          <p:nvPr>
            <p:ph type="hdr" sz="quarter" idx="12"/>
          </p:nvPr>
        </p:nvSpPr>
        <p:spPr/>
        <p:txBody>
          <a:bodyPr/>
          <a:lstStyle/>
          <a:p>
            <a:r>
              <a:rPr lang="en-GB" smtClean="0"/>
              <a:t>DRAFT DOCUMENT - DO NOT SHARE</a:t>
            </a:r>
            <a:endParaRPr lang="en-GB"/>
          </a:p>
        </p:txBody>
      </p:sp>
    </p:spTree>
    <p:extLst>
      <p:ext uri="{BB962C8B-B14F-4D97-AF65-F5344CB8AC3E}">
        <p14:creationId xmlns:p14="http://schemas.microsoft.com/office/powerpoint/2010/main" val="46159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2A4AA3-F2F4-4B30-903B-7238B409BD8A}" type="slidenum">
              <a:rPr lang="en-GB" smtClean="0"/>
              <a:t>11</a:t>
            </a:fld>
            <a:endParaRPr lang="en-GB"/>
          </a:p>
        </p:txBody>
      </p:sp>
      <p:sp>
        <p:nvSpPr>
          <p:cNvPr id="5" name="Footer Placeholder 4"/>
          <p:cNvSpPr>
            <a:spLocks noGrp="1"/>
          </p:cNvSpPr>
          <p:nvPr>
            <p:ph type="ftr" sz="quarter" idx="11"/>
          </p:nvPr>
        </p:nvSpPr>
        <p:spPr/>
        <p:txBody>
          <a:bodyPr/>
          <a:lstStyle/>
          <a:p>
            <a:r>
              <a:rPr lang="en-GB" smtClean="0"/>
              <a:t>Please add comments and return to Tracy in Leicester</a:t>
            </a:r>
            <a:endParaRPr lang="en-GB"/>
          </a:p>
        </p:txBody>
      </p:sp>
      <p:sp>
        <p:nvSpPr>
          <p:cNvPr id="6" name="Header Placeholder 5"/>
          <p:cNvSpPr>
            <a:spLocks noGrp="1"/>
          </p:cNvSpPr>
          <p:nvPr>
            <p:ph type="hdr" sz="quarter" idx="12"/>
          </p:nvPr>
        </p:nvSpPr>
        <p:spPr/>
        <p:txBody>
          <a:bodyPr/>
          <a:lstStyle/>
          <a:p>
            <a:r>
              <a:rPr lang="en-GB" smtClean="0"/>
              <a:t>DRAFT DOCUMENT - DO NOT SHARE</a:t>
            </a:r>
            <a:endParaRPr lang="en-GB"/>
          </a:p>
        </p:txBody>
      </p:sp>
    </p:spTree>
    <p:extLst>
      <p:ext uri="{BB962C8B-B14F-4D97-AF65-F5344CB8AC3E}">
        <p14:creationId xmlns:p14="http://schemas.microsoft.com/office/powerpoint/2010/main" val="280156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DRAFT DOCUMENT - DO NOT SHARE</a:t>
            </a:r>
            <a:endParaRPr lang="en-GB"/>
          </a:p>
        </p:txBody>
      </p:sp>
      <p:sp>
        <p:nvSpPr>
          <p:cNvPr id="5" name="Footer Placeholder 4"/>
          <p:cNvSpPr>
            <a:spLocks noGrp="1"/>
          </p:cNvSpPr>
          <p:nvPr>
            <p:ph type="ftr" sz="quarter" idx="11"/>
          </p:nvPr>
        </p:nvSpPr>
        <p:spPr/>
        <p:txBody>
          <a:bodyPr/>
          <a:lstStyle/>
          <a:p>
            <a:r>
              <a:rPr lang="en-GB" smtClean="0"/>
              <a:t>Please add comments and return to Tracy in Leicester</a:t>
            </a:r>
            <a:endParaRPr lang="en-GB"/>
          </a:p>
        </p:txBody>
      </p:sp>
      <p:sp>
        <p:nvSpPr>
          <p:cNvPr id="6" name="Slide Number Placeholder 5"/>
          <p:cNvSpPr>
            <a:spLocks noGrp="1"/>
          </p:cNvSpPr>
          <p:nvPr>
            <p:ph type="sldNum" sz="quarter" idx="12"/>
          </p:nvPr>
        </p:nvSpPr>
        <p:spPr/>
        <p:txBody>
          <a:bodyPr/>
          <a:lstStyle/>
          <a:p>
            <a:fld id="{192A4AA3-F2F4-4B30-903B-7238B409BD8A}" type="slidenum">
              <a:rPr lang="en-GB" smtClean="0"/>
              <a:t>12</a:t>
            </a:fld>
            <a:endParaRPr lang="en-GB"/>
          </a:p>
        </p:txBody>
      </p:sp>
    </p:spTree>
    <p:extLst>
      <p:ext uri="{BB962C8B-B14F-4D97-AF65-F5344CB8AC3E}">
        <p14:creationId xmlns:p14="http://schemas.microsoft.com/office/powerpoint/2010/main" val="33510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2A4AA3-F2F4-4B30-903B-7238B409BD8A}" type="slidenum">
              <a:rPr lang="en-GB" smtClean="0"/>
              <a:t>19</a:t>
            </a:fld>
            <a:endParaRPr lang="en-GB"/>
          </a:p>
        </p:txBody>
      </p:sp>
      <p:sp>
        <p:nvSpPr>
          <p:cNvPr id="5" name="Footer Placeholder 4"/>
          <p:cNvSpPr>
            <a:spLocks noGrp="1"/>
          </p:cNvSpPr>
          <p:nvPr>
            <p:ph type="ftr" sz="quarter" idx="11"/>
          </p:nvPr>
        </p:nvSpPr>
        <p:spPr/>
        <p:txBody>
          <a:bodyPr/>
          <a:lstStyle/>
          <a:p>
            <a:r>
              <a:rPr lang="en-GB" smtClean="0"/>
              <a:t>Please add comments and return to Tracy in Leicester</a:t>
            </a:r>
            <a:endParaRPr lang="en-GB"/>
          </a:p>
        </p:txBody>
      </p:sp>
      <p:sp>
        <p:nvSpPr>
          <p:cNvPr id="6" name="Header Placeholder 5"/>
          <p:cNvSpPr>
            <a:spLocks noGrp="1"/>
          </p:cNvSpPr>
          <p:nvPr>
            <p:ph type="hdr" sz="quarter" idx="12"/>
          </p:nvPr>
        </p:nvSpPr>
        <p:spPr/>
        <p:txBody>
          <a:bodyPr/>
          <a:lstStyle/>
          <a:p>
            <a:r>
              <a:rPr lang="en-GB" smtClean="0"/>
              <a:t>DRAFT DOCUMENT - DO NOT SHARE</a:t>
            </a:r>
            <a:endParaRPr lang="en-GB"/>
          </a:p>
        </p:txBody>
      </p:sp>
    </p:spTree>
    <p:extLst>
      <p:ext uri="{BB962C8B-B14F-4D97-AF65-F5344CB8AC3E}">
        <p14:creationId xmlns:p14="http://schemas.microsoft.com/office/powerpoint/2010/main" val="348822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5998C1-DB98-497B-A117-747FD12C3F2E}" type="datetime1">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396879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1DB62-FEE6-4CD1-AB22-4314EAA9269C}" type="datetime1">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342236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D1084-5926-4651-8B76-6F2FBF53950E}" type="datetime1">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207418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7ED63D-7D00-404F-BF7F-9B978779E966}" type="datetime1">
              <a:rPr lang="en-GB" smtClean="0"/>
              <a:t>11/03/2021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313DE-9844-42F1-B1B8-27F2A12A0DE9}" type="slidenum">
              <a:rPr lang="en-GB" smtClean="0"/>
              <a:t>‹#›</a:t>
            </a:fld>
            <a:endParaRPr lang="en-GB"/>
          </a:p>
        </p:txBody>
      </p:sp>
      <p:pic>
        <p:nvPicPr>
          <p:cNvPr id="7" name="Picture 6" descr="S:\Faculty-of-Medicine-and-Health\PEG\PEG\PICANET\Clerical\Images_Logos\New PICANet Logo 2013\FINAL\New PICANet Logo_Red.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0518" y="365125"/>
            <a:ext cx="2080416" cy="10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49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BF0CEB-CBF8-4291-B431-C905AC364771}" type="datetime1">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330964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597D3B-0D4B-4CD8-A905-E8FD20352673}" type="datetime1">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159541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8A81F3-677B-4250-80B6-7A09AB9DC9D9}" type="datetime1">
              <a:rPr lang="en-GB" smtClean="0"/>
              <a:t>11/03/2021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316976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7A9CEB-F2A0-4165-B6A7-AF6D7A0C2803}" type="datetime1">
              <a:rPr lang="en-GB" smtClean="0"/>
              <a:t>11/03/2021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344567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76C12-2AE6-4A28-B99C-83A678661296}" type="datetime1">
              <a:rPr lang="en-GB" smtClean="0"/>
              <a:t>11/03/2021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87828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F2297-E8FA-404C-8F61-569F08684BAA}" type="datetime1">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60049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BB61ED-42DC-40BD-8935-4D511474CD9E}" type="datetime1">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313DE-9844-42F1-B1B8-27F2A12A0DE9}" type="slidenum">
              <a:rPr lang="en-GB" smtClean="0"/>
              <a:t>‹#›</a:t>
            </a:fld>
            <a:endParaRPr lang="en-GB"/>
          </a:p>
        </p:txBody>
      </p:sp>
    </p:spTree>
    <p:extLst>
      <p:ext uri="{BB962C8B-B14F-4D97-AF65-F5344CB8AC3E}">
        <p14:creationId xmlns:p14="http://schemas.microsoft.com/office/powerpoint/2010/main" val="221422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63653-FF2E-4843-8436-E851158C73BF}" type="datetime1">
              <a:rPr lang="en-GB" smtClean="0"/>
              <a:t>11/03/2021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313DE-9844-42F1-B1B8-27F2A12A0DE9}" type="slidenum">
              <a:rPr lang="en-GB" smtClean="0"/>
              <a:t>‹#›</a:t>
            </a:fld>
            <a:endParaRPr lang="en-GB"/>
          </a:p>
        </p:txBody>
      </p:sp>
    </p:spTree>
    <p:extLst>
      <p:ext uri="{BB962C8B-B14F-4D97-AF65-F5344CB8AC3E}">
        <p14:creationId xmlns:p14="http://schemas.microsoft.com/office/powerpoint/2010/main" val="7470922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picanetwebaccess@leeds.ac.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icanet.org.uk/" TargetMode="Externa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picanet.org.uk/"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hyperlink" Target="mailto:picanet@leeds.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icanet.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387753"/>
          </a:xfrm>
        </p:spPr>
        <p:txBody>
          <a:bodyPr/>
          <a:lstStyle/>
          <a:p>
            <a:r>
              <a:rPr lang="en-GB" dirty="0" smtClean="0"/>
              <a:t/>
            </a:r>
            <a:br>
              <a:rPr lang="en-GB" dirty="0" smtClean="0"/>
            </a:br>
            <a:endParaRPr lang="en-GB" dirty="0"/>
          </a:p>
        </p:txBody>
      </p:sp>
      <p:sp>
        <p:nvSpPr>
          <p:cNvPr id="3" name="Subtitle 2"/>
          <p:cNvSpPr>
            <a:spLocks noGrp="1"/>
          </p:cNvSpPr>
          <p:nvPr>
            <p:ph type="subTitle" idx="1"/>
          </p:nvPr>
        </p:nvSpPr>
        <p:spPr>
          <a:xfrm>
            <a:off x="1685796" y="4106860"/>
            <a:ext cx="8982204" cy="2249490"/>
          </a:xfrm>
        </p:spPr>
        <p:txBody>
          <a:bodyPr>
            <a:noAutofit/>
          </a:bodyPr>
          <a:lstStyle/>
          <a:p>
            <a:r>
              <a:rPr lang="en-GB" sz="4400" b="1" dirty="0" smtClean="0"/>
              <a:t>PICANet Trainin</a:t>
            </a:r>
            <a:r>
              <a:rPr lang="en-GB" sz="4000" b="1" dirty="0" smtClean="0"/>
              <a:t>g</a:t>
            </a:r>
          </a:p>
          <a:p>
            <a:r>
              <a:rPr lang="en-GB" sz="4000" b="1" dirty="0" smtClean="0"/>
              <a:t>An introduction to recording the </a:t>
            </a:r>
            <a:endParaRPr lang="en-GB" sz="4000" b="1" dirty="0"/>
          </a:p>
          <a:p>
            <a:r>
              <a:rPr lang="en-GB" sz="4000" b="1" dirty="0" smtClean="0"/>
              <a:t>Admission Dataset</a:t>
            </a:r>
            <a:endParaRPr lang="en-GB" sz="4000" b="1" dirty="0"/>
          </a:p>
        </p:txBody>
      </p:sp>
      <p:sp>
        <p:nvSpPr>
          <p:cNvPr id="4" name="Slide Number Placeholder 3"/>
          <p:cNvSpPr>
            <a:spLocks noGrp="1"/>
          </p:cNvSpPr>
          <p:nvPr>
            <p:ph type="sldNum" sz="quarter" idx="12"/>
          </p:nvPr>
        </p:nvSpPr>
        <p:spPr/>
        <p:txBody>
          <a:bodyPr/>
          <a:lstStyle/>
          <a:p>
            <a:fld id="{FB5313DE-9844-42F1-B1B8-27F2A12A0DE9}" type="slidenum">
              <a:rPr lang="en-GB" smtClean="0"/>
              <a:t>1</a:t>
            </a:fld>
            <a:endParaRPr lang="en-GB"/>
          </a:p>
        </p:txBody>
      </p:sp>
      <p:pic>
        <p:nvPicPr>
          <p:cNvPr id="5" name="Picture 4" descr="S:\Faculty-of-Medicine-and-Health\PEG\PEG\PICANET\Clerical\Images_Logos\New PICANet Logo 2013\FINAL\New PICANet Logo_Re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796" y="1122362"/>
            <a:ext cx="2596954" cy="136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inod Bidwaik : Employee Engagement -V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320" y="525465"/>
            <a:ext cx="2331759" cy="3109012"/>
          </a:xfrm>
          <a:prstGeom prst="rect">
            <a:avLst/>
          </a:prstGeom>
        </p:spPr>
      </p:pic>
    </p:spTree>
    <p:extLst>
      <p:ext uri="{BB962C8B-B14F-4D97-AF65-F5344CB8AC3E}">
        <p14:creationId xmlns:p14="http://schemas.microsoft.com/office/powerpoint/2010/main" val="1921263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Step 1. Establish the Admission Details</a:t>
            </a:r>
          </a:p>
        </p:txBody>
      </p:sp>
      <p:sp>
        <p:nvSpPr>
          <p:cNvPr id="3" name="Content Placeholder 2"/>
          <p:cNvSpPr>
            <a:spLocks noGrp="1"/>
          </p:cNvSpPr>
          <p:nvPr>
            <p:ph idx="1"/>
          </p:nvPr>
        </p:nvSpPr>
        <p:spPr>
          <a:xfrm>
            <a:off x="838200" y="1526146"/>
            <a:ext cx="10515600" cy="4784502"/>
          </a:xfrm>
        </p:spPr>
        <p:txBody>
          <a:bodyPr>
            <a:normAutofit/>
          </a:bodyPr>
          <a:lstStyle/>
          <a:p>
            <a:pPr marL="0" indent="0">
              <a:buNone/>
            </a:pPr>
            <a:r>
              <a:rPr lang="en-GB" dirty="0"/>
              <a:t>It is important to confirm </a:t>
            </a:r>
            <a:r>
              <a:rPr lang="en-GB" dirty="0" smtClean="0"/>
              <a:t>the source of admission to PICU because </a:t>
            </a:r>
            <a:r>
              <a:rPr lang="en-GB" dirty="0"/>
              <a:t>it identifies the source of data for completion of the </a:t>
            </a:r>
            <a:r>
              <a:rPr lang="en-GB" b="1" dirty="0"/>
              <a:t>PIM </a:t>
            </a:r>
            <a:r>
              <a:rPr lang="en-GB" b="1" dirty="0" smtClean="0"/>
              <a:t>variables </a:t>
            </a:r>
            <a:r>
              <a:rPr lang="en-GB" dirty="0" smtClean="0"/>
              <a:t>(</a:t>
            </a:r>
            <a:r>
              <a:rPr lang="en-GB" i="1" dirty="0" smtClean="0"/>
              <a:t>see Step 2</a:t>
            </a:r>
            <a:r>
              <a:rPr lang="en-GB" dirty="0" smtClean="0"/>
              <a:t>).</a:t>
            </a:r>
          </a:p>
          <a:p>
            <a:pPr marL="0" indent="0">
              <a:buNone/>
            </a:pPr>
            <a:endParaRPr lang="en-GB" dirty="0" smtClean="0"/>
          </a:p>
          <a:p>
            <a:pPr marL="0" indent="0">
              <a:buNone/>
            </a:pPr>
            <a:r>
              <a:rPr lang="en-GB" dirty="0" smtClean="0"/>
              <a:t>The source of admission to PICU may be from the:</a:t>
            </a:r>
          </a:p>
          <a:p>
            <a:r>
              <a:rPr lang="en-GB" dirty="0" smtClean="0"/>
              <a:t>Same hospital – transfer from another ward or department in the same hospital as the one housing your PICU</a:t>
            </a:r>
            <a:endParaRPr lang="en-GB" dirty="0"/>
          </a:p>
          <a:p>
            <a:r>
              <a:rPr lang="en-GB" dirty="0" smtClean="0"/>
              <a:t>Other hospital – children retrieved/transferred directly from the original admitting hospital</a:t>
            </a:r>
          </a:p>
          <a:p>
            <a:r>
              <a:rPr lang="en-GB" dirty="0" smtClean="0"/>
              <a:t>Clinic or Home</a:t>
            </a:r>
            <a:endParaRPr lang="en-GB" dirty="0"/>
          </a:p>
          <a:p>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10</a:t>
            </a:fld>
            <a:endParaRPr lang="en-GB" dirty="0"/>
          </a:p>
        </p:txBody>
      </p:sp>
    </p:spTree>
    <p:extLst>
      <p:ext uri="{BB962C8B-B14F-4D97-AF65-F5344CB8AC3E}">
        <p14:creationId xmlns:p14="http://schemas.microsoft.com/office/powerpoint/2010/main" val="756771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1014674"/>
          </a:xfrm>
        </p:spPr>
        <p:txBody>
          <a:bodyPr>
            <a:normAutofit/>
          </a:bodyPr>
          <a:lstStyle/>
          <a:p>
            <a:r>
              <a:rPr lang="en-GB" i="1" dirty="0" smtClean="0"/>
              <a:t> </a:t>
            </a:r>
            <a:r>
              <a:rPr lang="en-GB" b="1" dirty="0" smtClean="0"/>
              <a:t>Step 1. Establish the Admission Details</a:t>
            </a:r>
            <a:endParaRPr lang="en-GB" b="1" dirty="0"/>
          </a:p>
        </p:txBody>
      </p:sp>
      <p:sp>
        <p:nvSpPr>
          <p:cNvPr id="7" name="Slide Number Placeholder 6"/>
          <p:cNvSpPr>
            <a:spLocks noGrp="1"/>
          </p:cNvSpPr>
          <p:nvPr>
            <p:ph type="sldNum" sz="quarter" idx="12"/>
          </p:nvPr>
        </p:nvSpPr>
        <p:spPr/>
        <p:txBody>
          <a:bodyPr/>
          <a:lstStyle/>
          <a:p>
            <a:fld id="{FB5313DE-9844-42F1-B1B8-27F2A12A0DE9}" type="slidenum">
              <a:rPr lang="en-GB" smtClean="0"/>
              <a:t>11</a:t>
            </a:fld>
            <a:endParaRPr lang="en-GB" dirty="0"/>
          </a:p>
        </p:txBody>
      </p:sp>
      <p:sp>
        <p:nvSpPr>
          <p:cNvPr id="9" name="Content Placeholder 8"/>
          <p:cNvSpPr>
            <a:spLocks noGrp="1"/>
          </p:cNvSpPr>
          <p:nvPr>
            <p:ph idx="4294967295"/>
          </p:nvPr>
        </p:nvSpPr>
        <p:spPr>
          <a:xfrm>
            <a:off x="204254" y="2875778"/>
            <a:ext cx="1450681" cy="1496599"/>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lnSpc>
                <a:spcPct val="100000"/>
              </a:lnSpc>
              <a:spcBef>
                <a:spcPts val="0"/>
              </a:spcBef>
              <a:buNone/>
            </a:pPr>
            <a:r>
              <a:rPr lang="en-GB" sz="2000" dirty="0" smtClean="0">
                <a:solidFill>
                  <a:schemeClr val="tx1"/>
                </a:solidFill>
              </a:rPr>
              <a:t>Where was the child receiving care prior to PICU admission? </a:t>
            </a:r>
            <a:endParaRPr lang="en-GB" sz="2000" dirty="0">
              <a:solidFill>
                <a:schemeClr val="tx1"/>
              </a:solidFill>
            </a:endParaRPr>
          </a:p>
        </p:txBody>
      </p:sp>
      <p:sp>
        <p:nvSpPr>
          <p:cNvPr id="10" name="Right Arrow 9"/>
          <p:cNvSpPr/>
          <p:nvPr/>
        </p:nvSpPr>
        <p:spPr>
          <a:xfrm rot="19690417">
            <a:off x="1049932" y="2232353"/>
            <a:ext cx="953030" cy="419396"/>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158384" y="1554452"/>
            <a:ext cx="2977472"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400" b="1" dirty="0" smtClean="0"/>
              <a:t>Same hospital - </a:t>
            </a:r>
            <a:r>
              <a:rPr lang="en-GB" dirty="0" smtClean="0"/>
              <a:t>A&amp;E, Other ward, theatre, HDU etc.</a:t>
            </a:r>
          </a:p>
        </p:txBody>
      </p:sp>
      <p:sp>
        <p:nvSpPr>
          <p:cNvPr id="13" name="TextBox 12"/>
          <p:cNvSpPr txBox="1"/>
          <p:nvPr/>
        </p:nvSpPr>
        <p:spPr>
          <a:xfrm>
            <a:off x="2229573" y="4777694"/>
            <a:ext cx="2589734"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400" b="1" dirty="0" smtClean="0"/>
              <a:t>Other hospital</a:t>
            </a:r>
            <a:r>
              <a:rPr lang="en-GB" dirty="0" smtClean="0"/>
              <a:t>  </a:t>
            </a:r>
          </a:p>
          <a:p>
            <a:endParaRPr lang="en-GB" dirty="0"/>
          </a:p>
        </p:txBody>
      </p:sp>
      <p:sp>
        <p:nvSpPr>
          <p:cNvPr id="14" name="Right Arrow 13"/>
          <p:cNvSpPr/>
          <p:nvPr/>
        </p:nvSpPr>
        <p:spPr>
          <a:xfrm rot="1612603">
            <a:off x="1123287" y="4552866"/>
            <a:ext cx="921113" cy="42265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508844" y="4884879"/>
            <a:ext cx="2579963" cy="710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r>
              <a:rPr lang="en-GB" dirty="0" smtClean="0"/>
              <a:t>Use PIC Transport Team notes</a:t>
            </a:r>
            <a:endParaRPr lang="en-GB" dirty="0"/>
          </a:p>
        </p:txBody>
      </p:sp>
      <p:sp>
        <p:nvSpPr>
          <p:cNvPr id="19" name="Right Arrow 18"/>
          <p:cNvSpPr/>
          <p:nvPr/>
        </p:nvSpPr>
        <p:spPr>
          <a:xfrm rot="1946705">
            <a:off x="8168892" y="2146991"/>
            <a:ext cx="428883" cy="42333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936346" y="2515170"/>
            <a:ext cx="3021464"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smtClean="0"/>
              <a:t>Complete</a:t>
            </a:r>
          </a:p>
          <a:p>
            <a:pPr marL="285750" indent="-285750">
              <a:buFont typeface="Arial" panose="020B0604020202020204" pitchFamily="34" charset="0"/>
              <a:buChar char="•"/>
            </a:pPr>
            <a:r>
              <a:rPr lang="en-GB" dirty="0" smtClean="0"/>
              <a:t>Date &amp; Time of admission</a:t>
            </a:r>
          </a:p>
          <a:p>
            <a:pPr marL="285750" indent="-285750">
              <a:buFont typeface="Arial" panose="020B0604020202020204" pitchFamily="34" charset="0"/>
              <a:buChar char="•"/>
            </a:pPr>
            <a:r>
              <a:rPr lang="en-GB" dirty="0" smtClean="0"/>
              <a:t>Type of admission</a:t>
            </a:r>
          </a:p>
          <a:p>
            <a:pPr marL="285750" indent="-285750">
              <a:buFont typeface="Arial" panose="020B0604020202020204" pitchFamily="34" charset="0"/>
              <a:buChar char="•"/>
            </a:pPr>
            <a:r>
              <a:rPr lang="en-GB" dirty="0" smtClean="0"/>
              <a:t>Source of admission</a:t>
            </a:r>
          </a:p>
          <a:p>
            <a:pPr marL="285750" indent="-285750">
              <a:buFont typeface="Arial" panose="020B0604020202020204" pitchFamily="34" charset="0"/>
              <a:buChar char="•"/>
            </a:pPr>
            <a:r>
              <a:rPr lang="en-GB" dirty="0" smtClean="0"/>
              <a:t>Previous ICU admission</a:t>
            </a:r>
          </a:p>
          <a:p>
            <a:pPr marL="285750" indent="-285750">
              <a:buFont typeface="Arial" panose="020B0604020202020204" pitchFamily="34" charset="0"/>
              <a:buChar char="•"/>
            </a:pPr>
            <a:r>
              <a:rPr lang="en-GB" dirty="0" smtClean="0"/>
              <a:t>Care area admitted from</a:t>
            </a:r>
          </a:p>
          <a:p>
            <a:pPr marL="285750" indent="-285750">
              <a:buFont typeface="Arial" panose="020B0604020202020204" pitchFamily="34" charset="0"/>
              <a:buChar char="•"/>
            </a:pPr>
            <a:r>
              <a:rPr lang="en-GB" dirty="0" smtClean="0"/>
              <a:t>Retrieval/Transfer</a:t>
            </a:r>
          </a:p>
          <a:p>
            <a:pPr marL="285750" indent="-285750">
              <a:buFont typeface="Arial" panose="020B0604020202020204" pitchFamily="34" charset="0"/>
              <a:buChar char="•"/>
            </a:pPr>
            <a:r>
              <a:rPr lang="en-GB" dirty="0" smtClean="0"/>
              <a:t>Type of transport team</a:t>
            </a:r>
          </a:p>
          <a:p>
            <a:pPr marL="285750" indent="-285750">
              <a:buFont typeface="Arial" panose="020B0604020202020204" pitchFamily="34" charset="0"/>
              <a:buChar char="•"/>
            </a:pPr>
            <a:r>
              <a:rPr lang="en-GB" dirty="0" smtClean="0"/>
              <a:t>Transport Team name</a:t>
            </a:r>
          </a:p>
          <a:p>
            <a:pPr marL="285750" indent="-285750">
              <a:buFont typeface="Arial" panose="020B0604020202020204" pitchFamily="34" charset="0"/>
              <a:buChar char="•"/>
            </a:pPr>
            <a:r>
              <a:rPr lang="en-GB" dirty="0" smtClean="0"/>
              <a:t>Collection area</a:t>
            </a:r>
          </a:p>
        </p:txBody>
      </p:sp>
      <p:pic>
        <p:nvPicPr>
          <p:cNvPr id="22" name="Picture 21" descr="S:\Faculty-of-Medicine-and-Health\PEG\PEG\PICANET\Clerical\Images_Logos\New PICANet Logo 2013\FINAL\New PICANet Logo_R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9458" y="365126"/>
            <a:ext cx="1861475" cy="123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ight Arrow 22"/>
          <p:cNvSpPr/>
          <p:nvPr/>
        </p:nvSpPr>
        <p:spPr>
          <a:xfrm rot="19717207">
            <a:off x="8167660" y="4965582"/>
            <a:ext cx="428883" cy="42333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a:off x="4979783" y="5074442"/>
            <a:ext cx="314351" cy="42333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625327" y="1624032"/>
            <a:ext cx="2346997" cy="686021"/>
          </a:xfrm>
          <a:prstGeom prst="rect">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 hospital </a:t>
            </a:r>
            <a:r>
              <a:rPr lang="en-GB" dirty="0"/>
              <a:t>n</a:t>
            </a:r>
            <a:r>
              <a:rPr lang="en-GB" dirty="0" smtClean="0"/>
              <a:t>otes</a:t>
            </a:r>
            <a:endParaRPr lang="en-GB" dirty="0"/>
          </a:p>
        </p:txBody>
      </p:sp>
      <p:pic>
        <p:nvPicPr>
          <p:cNvPr id="3" name="Picture 2"/>
          <p:cNvPicPr>
            <a:picLocks noChangeAspect="1"/>
          </p:cNvPicPr>
          <p:nvPr/>
        </p:nvPicPr>
        <p:blipFill>
          <a:blip r:embed="rId4"/>
          <a:stretch>
            <a:fillRect/>
          </a:stretch>
        </p:blipFill>
        <p:spPr>
          <a:xfrm>
            <a:off x="5179631" y="1709720"/>
            <a:ext cx="329213" cy="475529"/>
          </a:xfrm>
          <a:prstGeom prst="rect">
            <a:avLst/>
          </a:prstGeom>
        </p:spPr>
      </p:pic>
      <p:sp>
        <p:nvSpPr>
          <p:cNvPr id="17" name="TextBox 16"/>
          <p:cNvSpPr txBox="1"/>
          <p:nvPr/>
        </p:nvSpPr>
        <p:spPr>
          <a:xfrm>
            <a:off x="2202159" y="3177230"/>
            <a:ext cx="297747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400" b="1" dirty="0" smtClean="0"/>
              <a:t>Clinic or home</a:t>
            </a:r>
            <a:endParaRPr lang="en-GB" dirty="0" smtClean="0"/>
          </a:p>
        </p:txBody>
      </p:sp>
      <p:pic>
        <p:nvPicPr>
          <p:cNvPr id="25" name="Picture 24"/>
          <p:cNvPicPr>
            <a:picLocks noChangeAspect="1"/>
          </p:cNvPicPr>
          <p:nvPr/>
        </p:nvPicPr>
        <p:blipFill>
          <a:blip r:embed="rId4"/>
          <a:stretch>
            <a:fillRect/>
          </a:stretch>
        </p:blipFill>
        <p:spPr>
          <a:xfrm>
            <a:off x="1763940" y="3170297"/>
            <a:ext cx="329213" cy="475529"/>
          </a:xfrm>
          <a:prstGeom prst="rect">
            <a:avLst/>
          </a:prstGeom>
        </p:spPr>
      </p:pic>
      <p:sp>
        <p:nvSpPr>
          <p:cNvPr id="26" name="Right Arrow 25"/>
          <p:cNvSpPr/>
          <p:nvPr/>
        </p:nvSpPr>
        <p:spPr>
          <a:xfrm rot="19033881">
            <a:off x="5148811" y="2581455"/>
            <a:ext cx="953030" cy="419396"/>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7104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duotone>
              <a:prstClr val="black"/>
              <a:srgbClr val="7030A0">
                <a:tint val="45000"/>
                <a:satMod val="400000"/>
              </a:srgbClr>
            </a:duotone>
          </a:blip>
          <a:srcRect l="17399" t="22199" r="62736" b="21048"/>
          <a:stretch/>
        </p:blipFill>
        <p:spPr bwMode="auto">
          <a:xfrm>
            <a:off x="8459772" y="2657174"/>
            <a:ext cx="3591612" cy="3366969"/>
          </a:xfrm>
          <a:prstGeom prst="rect">
            <a:avLst/>
          </a:prstGeom>
          <a:solidFill>
            <a:srgbClr val="FFFFFF">
              <a:shade val="85000"/>
              <a:alpha val="34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GB" b="1" dirty="0"/>
              <a:t>Step </a:t>
            </a:r>
            <a:r>
              <a:rPr lang="en-GB" b="1" dirty="0" smtClean="0"/>
              <a:t>2. Recording </a:t>
            </a:r>
            <a:r>
              <a:rPr lang="en-GB" b="1" dirty="0"/>
              <a:t>PIM </a:t>
            </a:r>
            <a:r>
              <a:rPr lang="en-GB" b="1" dirty="0" smtClean="0"/>
              <a:t>data for</a:t>
            </a:r>
            <a:br>
              <a:rPr lang="en-GB" b="1" dirty="0" smtClean="0"/>
            </a:br>
            <a:r>
              <a:rPr lang="en-GB" b="1" dirty="0" smtClean="0"/>
              <a:t>the admission dataset</a:t>
            </a:r>
            <a:endParaRPr lang="en-GB" b="1" dirty="0"/>
          </a:p>
        </p:txBody>
      </p:sp>
      <p:sp>
        <p:nvSpPr>
          <p:cNvPr id="3" name="Content Placeholder 2"/>
          <p:cNvSpPr>
            <a:spLocks noGrp="1"/>
          </p:cNvSpPr>
          <p:nvPr>
            <p:ph idx="1"/>
          </p:nvPr>
        </p:nvSpPr>
        <p:spPr/>
        <p:txBody>
          <a:bodyPr>
            <a:normAutofit/>
          </a:bodyPr>
          <a:lstStyle/>
          <a:p>
            <a:pPr marL="0" indent="0">
              <a:buNone/>
            </a:pPr>
            <a:r>
              <a:rPr lang="en-GB" sz="2400" dirty="0" smtClean="0"/>
              <a:t>PIM (Paediatric Index of Mortality) </a:t>
            </a:r>
            <a:r>
              <a:rPr lang="en-GB" sz="2400" dirty="0"/>
              <a:t>is a </a:t>
            </a:r>
            <a:r>
              <a:rPr lang="en-GB" sz="2400" dirty="0" smtClean="0"/>
              <a:t>risk </a:t>
            </a:r>
            <a:r>
              <a:rPr lang="en-GB" sz="2400" dirty="0"/>
              <a:t>adjustment tool using physiological data from </a:t>
            </a:r>
            <a:r>
              <a:rPr lang="en-GB" sz="2400" dirty="0" smtClean="0"/>
              <a:t>a child’s</a:t>
            </a:r>
            <a:r>
              <a:rPr lang="en-GB" sz="2400" dirty="0" smtClean="0">
                <a:solidFill>
                  <a:srgbClr val="C00000"/>
                </a:solidFill>
              </a:rPr>
              <a:t> </a:t>
            </a:r>
            <a:r>
              <a:rPr lang="en-GB" sz="2400" dirty="0">
                <a:solidFill>
                  <a:srgbClr val="C00000"/>
                </a:solidFill>
              </a:rPr>
              <a:t>first contact with a PICU team </a:t>
            </a:r>
            <a:r>
              <a:rPr lang="en-GB" sz="2400" dirty="0"/>
              <a:t>to predict the risk of </a:t>
            </a:r>
            <a:r>
              <a:rPr lang="en-GB" sz="2400" dirty="0" smtClean="0"/>
              <a:t>in PICU mortality </a:t>
            </a:r>
            <a:r>
              <a:rPr lang="en-GB" sz="2400" dirty="0"/>
              <a:t>for that </a:t>
            </a:r>
            <a:r>
              <a:rPr lang="en-GB" sz="2400" dirty="0" smtClean="0"/>
              <a:t>patient.</a:t>
            </a:r>
          </a:p>
          <a:p>
            <a:pPr marL="0" indent="0">
              <a:buNone/>
            </a:pPr>
            <a:r>
              <a:rPr lang="en-GB" sz="2400" dirty="0" smtClean="0"/>
              <a:t>It is calculated from the following variables: </a:t>
            </a:r>
          </a:p>
          <a:p>
            <a:pPr>
              <a:lnSpc>
                <a:spcPct val="100000"/>
              </a:lnSpc>
              <a:spcBef>
                <a:spcPts val="0"/>
              </a:spcBef>
            </a:pPr>
            <a:r>
              <a:rPr lang="en-GB" sz="2400" dirty="0" smtClean="0"/>
              <a:t>Elective admission, main reason for PICU admission</a:t>
            </a:r>
          </a:p>
          <a:p>
            <a:pPr marL="0" indent="0">
              <a:lnSpc>
                <a:spcPct val="100000"/>
              </a:lnSpc>
              <a:spcBef>
                <a:spcPts val="0"/>
              </a:spcBef>
              <a:buNone/>
            </a:pPr>
            <a:r>
              <a:rPr lang="en-GB" sz="2400" dirty="0" smtClean="0"/>
              <a:t>   surgical procedure, evidence available to assess past</a:t>
            </a:r>
          </a:p>
          <a:p>
            <a:pPr marL="0" indent="0">
              <a:lnSpc>
                <a:spcPct val="100000"/>
              </a:lnSpc>
              <a:spcBef>
                <a:spcPts val="0"/>
              </a:spcBef>
              <a:buNone/>
            </a:pPr>
            <a:r>
              <a:rPr lang="en-GB" sz="2400" dirty="0"/>
              <a:t> </a:t>
            </a:r>
            <a:r>
              <a:rPr lang="en-GB" sz="2400" dirty="0" smtClean="0"/>
              <a:t>  medical history</a:t>
            </a:r>
          </a:p>
          <a:p>
            <a:pPr>
              <a:lnSpc>
                <a:spcPct val="110000"/>
              </a:lnSpc>
              <a:spcBef>
                <a:spcPts val="0"/>
              </a:spcBef>
            </a:pPr>
            <a:r>
              <a:rPr lang="en-GB" sz="2400" dirty="0" smtClean="0"/>
              <a:t>Physiological measurements collected within the period </a:t>
            </a:r>
          </a:p>
          <a:p>
            <a:pPr marL="0" indent="0">
              <a:lnSpc>
                <a:spcPct val="110000"/>
              </a:lnSpc>
              <a:spcBef>
                <a:spcPts val="0"/>
              </a:spcBef>
              <a:buNone/>
            </a:pPr>
            <a:r>
              <a:rPr lang="en-GB" sz="2400" dirty="0" smtClean="0"/>
              <a:t>   following first face to face contact between the child and </a:t>
            </a:r>
          </a:p>
          <a:p>
            <a:pPr marL="0" indent="0">
              <a:lnSpc>
                <a:spcPct val="110000"/>
              </a:lnSpc>
              <a:spcBef>
                <a:spcPts val="0"/>
              </a:spcBef>
              <a:buNone/>
            </a:pPr>
            <a:r>
              <a:rPr lang="en-GB" sz="2400" dirty="0" smtClean="0"/>
              <a:t>   a specialist paediatric intensive care doctor and </a:t>
            </a:r>
          </a:p>
          <a:p>
            <a:pPr marL="0" indent="0">
              <a:lnSpc>
                <a:spcPct val="110000"/>
              </a:lnSpc>
              <a:spcBef>
                <a:spcPts val="0"/>
              </a:spcBef>
              <a:buNone/>
            </a:pPr>
            <a:r>
              <a:rPr lang="en-GB" sz="2400" dirty="0"/>
              <a:t> </a:t>
            </a:r>
            <a:r>
              <a:rPr lang="en-GB" sz="2400" dirty="0" smtClean="0"/>
              <a:t>  up to one hour after admission.</a:t>
            </a:r>
          </a:p>
        </p:txBody>
      </p:sp>
      <p:sp>
        <p:nvSpPr>
          <p:cNvPr id="4" name="Slide Number Placeholder 3"/>
          <p:cNvSpPr>
            <a:spLocks noGrp="1"/>
          </p:cNvSpPr>
          <p:nvPr>
            <p:ph type="sldNum" sz="quarter" idx="12"/>
          </p:nvPr>
        </p:nvSpPr>
        <p:spPr/>
        <p:txBody>
          <a:bodyPr/>
          <a:lstStyle/>
          <a:p>
            <a:fld id="{FB5313DE-9844-42F1-B1B8-27F2A12A0DE9}" type="slidenum">
              <a:rPr lang="en-GB" smtClean="0"/>
              <a:t>12</a:t>
            </a:fld>
            <a:endParaRPr lang="en-GB"/>
          </a:p>
        </p:txBody>
      </p:sp>
    </p:spTree>
    <p:extLst>
      <p:ext uri="{BB962C8B-B14F-4D97-AF65-F5344CB8AC3E}">
        <p14:creationId xmlns:p14="http://schemas.microsoft.com/office/powerpoint/2010/main" val="2411111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2a. Source of admission</a:t>
            </a:r>
            <a:br>
              <a:rPr lang="en-GB" b="1" dirty="0" smtClean="0"/>
            </a:br>
            <a:r>
              <a:rPr lang="en-GB" b="1" dirty="0" smtClean="0"/>
              <a:t> – same hospital and recording PIM</a:t>
            </a:r>
            <a:endParaRPr lang="en-GB" b="1" dirty="0"/>
          </a:p>
        </p:txBody>
      </p:sp>
      <p:sp>
        <p:nvSpPr>
          <p:cNvPr id="3" name="Content Placeholder 2"/>
          <p:cNvSpPr>
            <a:spLocks noGrp="1"/>
          </p:cNvSpPr>
          <p:nvPr>
            <p:ph idx="1"/>
          </p:nvPr>
        </p:nvSpPr>
        <p:spPr/>
        <p:txBody>
          <a:bodyPr>
            <a:normAutofit/>
          </a:bodyPr>
          <a:lstStyle/>
          <a:p>
            <a:pPr marL="0" indent="0">
              <a:buNone/>
            </a:pPr>
            <a:r>
              <a:rPr lang="en-GB" dirty="0"/>
              <a:t>PIM variables are recorded between the time of first face to face (not telephone) contact between the patient and a PIC specialist doctor to </a:t>
            </a:r>
            <a:r>
              <a:rPr lang="en-GB" dirty="0">
                <a:solidFill>
                  <a:srgbClr val="FF0000"/>
                </a:solidFill>
              </a:rPr>
              <a:t>within one hour of PICU admission. </a:t>
            </a:r>
            <a:r>
              <a:rPr lang="en-GB" dirty="0"/>
              <a:t>Therefore it is important to record the precise time of admission to PICU.</a:t>
            </a:r>
          </a:p>
          <a:p>
            <a:pPr marL="0" indent="0">
              <a:buNone/>
            </a:pPr>
            <a:endParaRPr lang="en-GB" sz="1900" dirty="0">
              <a:solidFill>
                <a:srgbClr val="FF0000"/>
              </a:solidFill>
            </a:endParaRPr>
          </a:p>
          <a:p>
            <a:pPr marL="0" indent="0">
              <a:buNone/>
            </a:pPr>
            <a:r>
              <a:rPr lang="en-GB" dirty="0" smtClean="0">
                <a:solidFill>
                  <a:srgbClr val="FF0000"/>
                </a:solidFill>
              </a:rPr>
              <a:t>This </a:t>
            </a:r>
            <a:r>
              <a:rPr lang="en-GB" dirty="0">
                <a:solidFill>
                  <a:srgbClr val="FF0000"/>
                </a:solidFill>
              </a:rPr>
              <a:t>first contact </a:t>
            </a:r>
            <a:r>
              <a:rPr lang="en-GB" dirty="0"/>
              <a:t>may occur within the </a:t>
            </a:r>
            <a:r>
              <a:rPr lang="en-GB" dirty="0">
                <a:solidFill>
                  <a:srgbClr val="FF0000"/>
                </a:solidFill>
              </a:rPr>
              <a:t>same</a:t>
            </a:r>
            <a:r>
              <a:rPr lang="en-GB" dirty="0"/>
              <a:t> hospital (e.g. A &amp; E or ward), and it is acceptable for the PIC specialist doctor to use this data for PIM if it is very recent. In cases of doubt record the earliest measurement that was current at time of first contact.</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13</a:t>
            </a:fld>
            <a:endParaRPr lang="en-GB"/>
          </a:p>
        </p:txBody>
      </p:sp>
    </p:spTree>
    <p:extLst>
      <p:ext uri="{BB962C8B-B14F-4D97-AF65-F5344CB8AC3E}">
        <p14:creationId xmlns:p14="http://schemas.microsoft.com/office/powerpoint/2010/main" val="1099578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2b. Recording PIM data for a</a:t>
            </a:r>
            <a:br>
              <a:rPr lang="en-GB" b="1" dirty="0" smtClean="0"/>
            </a:br>
            <a:r>
              <a:rPr lang="en-GB" b="1" dirty="0" smtClean="0"/>
              <a:t> child retrieved/transferred to PICU</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If a child is retrieved/ transferred to PICU from the original admitting hospital, by a centralised PCC transport team e.g. CATS or NWTS, then PIM data is obtained from the point of </a:t>
            </a:r>
            <a:r>
              <a:rPr lang="en-GB" dirty="0" smtClean="0">
                <a:solidFill>
                  <a:srgbClr val="FF0000"/>
                </a:solidFill>
              </a:rPr>
              <a:t>first contact </a:t>
            </a:r>
            <a:r>
              <a:rPr lang="en-GB" dirty="0" smtClean="0"/>
              <a:t>between the patient and the specialist PIC Doctor/nurse practitioner from the transport team.</a:t>
            </a:r>
          </a:p>
          <a:p>
            <a:pPr marL="0" indent="0">
              <a:buNone/>
            </a:pPr>
            <a:r>
              <a:rPr lang="en-GB" dirty="0" smtClean="0"/>
              <a:t>These </a:t>
            </a:r>
            <a:r>
              <a:rPr lang="en-GB" dirty="0"/>
              <a:t>observations are recorded by the PCC CTS and a copy of the transport documentation is photocopied and left on PICU following a retrieval</a:t>
            </a:r>
            <a:r>
              <a:rPr lang="en-GB" dirty="0" smtClean="0"/>
              <a:t>.</a:t>
            </a:r>
          </a:p>
          <a:p>
            <a:pPr marL="0" indent="0">
              <a:buNone/>
            </a:pPr>
            <a:r>
              <a:rPr lang="en-GB" dirty="0" smtClean="0"/>
              <a:t>In cases of doubt record the earliest measurement that was current at the time of first contact.</a:t>
            </a:r>
            <a:endParaRPr lang="en-GB" dirty="0"/>
          </a:p>
          <a:p>
            <a:pPr marL="0" indent="0">
              <a:buNone/>
            </a:pPr>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14</a:t>
            </a:fld>
            <a:endParaRPr lang="en-GB"/>
          </a:p>
        </p:txBody>
      </p:sp>
    </p:spTree>
    <p:extLst>
      <p:ext uri="{BB962C8B-B14F-4D97-AF65-F5344CB8AC3E}">
        <p14:creationId xmlns:p14="http://schemas.microsoft.com/office/powerpoint/2010/main" val="4099266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2c. PIM data collection examples</a:t>
            </a:r>
            <a:endParaRPr lang="en-GB"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i="1" dirty="0" smtClean="0"/>
              <a:t>Child admitted from theatre &amp; recovery at 21.20hrs. Systolic BP, pupil </a:t>
            </a:r>
            <a:r>
              <a:rPr lang="en-GB" i="1" dirty="0" smtClean="0"/>
              <a:t>reaction, </a:t>
            </a:r>
            <a:r>
              <a:rPr lang="en-GB" i="1" dirty="0" smtClean="0"/>
              <a:t>and blood gas measured at 21.30hrs</a:t>
            </a:r>
            <a:r>
              <a:rPr lang="en-GB" dirty="0" smtClean="0"/>
              <a:t>. PIM data has been </a:t>
            </a:r>
            <a:r>
              <a:rPr lang="en-GB" u="sng" dirty="0" smtClean="0"/>
              <a:t>measured and recorded within the first hour of PICU admission</a:t>
            </a:r>
            <a:r>
              <a:rPr lang="en-GB" dirty="0" smtClean="0"/>
              <a:t>.</a:t>
            </a:r>
          </a:p>
          <a:p>
            <a:pPr>
              <a:buFont typeface="+mj-lt"/>
              <a:buAutoNum type="arabicPeriod"/>
            </a:pPr>
            <a:endParaRPr lang="en-GB" sz="800" i="1" dirty="0"/>
          </a:p>
          <a:p>
            <a:pPr marL="514350" indent="-514350">
              <a:buFont typeface="+mj-lt"/>
              <a:buAutoNum type="arabicPeriod"/>
            </a:pPr>
            <a:r>
              <a:rPr lang="en-GB" i="1" dirty="0" smtClean="0"/>
              <a:t>Child admitted from theatre at 04.44hrs. Systolic </a:t>
            </a:r>
            <a:r>
              <a:rPr lang="en-GB" i="1" dirty="0" smtClean="0"/>
              <a:t>BP, </a:t>
            </a:r>
            <a:r>
              <a:rPr lang="en-GB" i="1" dirty="0" smtClean="0"/>
              <a:t>&amp; pupil reaction recorded on admission; arterial blood gas taken at 06.04hrs. </a:t>
            </a:r>
            <a:r>
              <a:rPr lang="en-GB" u="sng" dirty="0" smtClean="0"/>
              <a:t>Unit record the </a:t>
            </a:r>
            <a:r>
              <a:rPr lang="en-GB" u="sng" dirty="0" smtClean="0"/>
              <a:t>Systolic BP </a:t>
            </a:r>
            <a:r>
              <a:rPr lang="en-GB" u="sng" dirty="0" smtClean="0"/>
              <a:t>&amp; pupil reaction </a:t>
            </a:r>
            <a:r>
              <a:rPr lang="en-GB" dirty="0" smtClean="0"/>
              <a:t>but arterial blood gas not measured within first hour of admission to PICU therefore not valid for PIM data.</a:t>
            </a:r>
          </a:p>
          <a:p>
            <a:pPr marL="0" indent="0">
              <a:buNone/>
            </a:pP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15</a:t>
            </a:fld>
            <a:endParaRPr lang="en-GB"/>
          </a:p>
        </p:txBody>
      </p:sp>
    </p:spTree>
    <p:extLst>
      <p:ext uri="{BB962C8B-B14F-4D97-AF65-F5344CB8AC3E}">
        <p14:creationId xmlns:p14="http://schemas.microsoft.com/office/powerpoint/2010/main" val="3576744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2d.  PIM data collection examples</a:t>
            </a:r>
            <a:endParaRPr lang="en-GB" b="1" dirty="0"/>
          </a:p>
        </p:txBody>
      </p:sp>
      <p:sp>
        <p:nvSpPr>
          <p:cNvPr id="3" name="Content Placeholder 2"/>
          <p:cNvSpPr>
            <a:spLocks noGrp="1"/>
          </p:cNvSpPr>
          <p:nvPr>
            <p:ph idx="1"/>
          </p:nvPr>
        </p:nvSpPr>
        <p:spPr/>
        <p:txBody>
          <a:bodyPr/>
          <a:lstStyle/>
          <a:p>
            <a:pPr marL="514350" indent="-514350">
              <a:buFont typeface="+mj-lt"/>
              <a:buAutoNum type="arabicPeriod" startAt="3"/>
            </a:pPr>
            <a:r>
              <a:rPr lang="en-GB" i="1" dirty="0" smtClean="0"/>
              <a:t>PIC doctor called to A&amp;E to see a child at 20:15hrs, accepts for admission to PICU. Admitted to PICU at 21:00hrs. First face to face contact in A&amp;E at 20:15hrs</a:t>
            </a:r>
            <a:r>
              <a:rPr lang="en-GB" dirty="0" smtClean="0"/>
              <a:t> </a:t>
            </a:r>
            <a:r>
              <a:rPr lang="en-GB" u="sng" dirty="0" smtClean="0"/>
              <a:t>Systolic BP </a:t>
            </a:r>
            <a:r>
              <a:rPr lang="en-GB" u="sng" dirty="0" smtClean="0"/>
              <a:t>&amp; blood gas result available to PIC doctor in A&amp;E are recorded for PIM.</a:t>
            </a:r>
          </a:p>
          <a:p>
            <a:endParaRPr lang="en-GB" sz="1400" dirty="0" smtClean="0"/>
          </a:p>
          <a:p>
            <a:pPr marL="514350" indent="-514350">
              <a:buFont typeface="+mj-lt"/>
              <a:buAutoNum type="arabicPeriod" startAt="4"/>
            </a:pPr>
            <a:r>
              <a:rPr lang="en-GB" i="1" dirty="0" smtClean="0"/>
              <a:t>A&amp;E telephone PIC doctor at 08:00hrs to </a:t>
            </a:r>
            <a:r>
              <a:rPr lang="en-GB" i="1" dirty="0"/>
              <a:t>discuss a </a:t>
            </a:r>
            <a:r>
              <a:rPr lang="en-GB" i="1" dirty="0" smtClean="0"/>
              <a:t>child’s condition, PIC doctor accepts child for admission. Child admitted </a:t>
            </a:r>
            <a:r>
              <a:rPr lang="en-GB" i="1" dirty="0"/>
              <a:t>to PICU at </a:t>
            </a:r>
            <a:r>
              <a:rPr lang="en-GB" i="1" dirty="0" smtClean="0"/>
              <a:t>09.10. First </a:t>
            </a:r>
            <a:r>
              <a:rPr lang="en-GB" i="1" dirty="0"/>
              <a:t>face to face contact is at </a:t>
            </a:r>
            <a:r>
              <a:rPr lang="en-GB" i="1" dirty="0" smtClean="0"/>
              <a:t>09.10.</a:t>
            </a:r>
            <a:r>
              <a:rPr lang="en-GB" dirty="0" smtClean="0"/>
              <a:t> </a:t>
            </a:r>
            <a:r>
              <a:rPr lang="en-GB" u="sng" dirty="0" smtClean="0"/>
              <a:t>SBP, pupil </a:t>
            </a:r>
            <a:r>
              <a:rPr lang="en-GB" u="sng" dirty="0" smtClean="0"/>
              <a:t>reaction, </a:t>
            </a:r>
            <a:r>
              <a:rPr lang="en-GB" u="sng" dirty="0" smtClean="0"/>
              <a:t>and blood gas measured and recorded for PIM within first hour of admission to PICU.</a:t>
            </a:r>
            <a:endParaRPr lang="en-GB" u="sng" dirty="0"/>
          </a:p>
        </p:txBody>
      </p:sp>
      <p:sp>
        <p:nvSpPr>
          <p:cNvPr id="4" name="Slide Number Placeholder 3"/>
          <p:cNvSpPr>
            <a:spLocks noGrp="1"/>
          </p:cNvSpPr>
          <p:nvPr>
            <p:ph type="sldNum" sz="quarter" idx="12"/>
          </p:nvPr>
        </p:nvSpPr>
        <p:spPr/>
        <p:txBody>
          <a:bodyPr/>
          <a:lstStyle/>
          <a:p>
            <a:fld id="{FB5313DE-9844-42F1-B1B8-27F2A12A0DE9}" type="slidenum">
              <a:rPr lang="en-GB" smtClean="0"/>
              <a:t>16</a:t>
            </a:fld>
            <a:endParaRPr lang="en-GB"/>
          </a:p>
        </p:txBody>
      </p:sp>
    </p:spTree>
    <p:extLst>
      <p:ext uri="{BB962C8B-B14F-4D97-AF65-F5344CB8AC3E}">
        <p14:creationId xmlns:p14="http://schemas.microsoft.com/office/powerpoint/2010/main" val="319666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2e. PIM data collection examples</a:t>
            </a:r>
            <a:endParaRPr lang="en-GB" b="1" dirty="0"/>
          </a:p>
        </p:txBody>
      </p:sp>
      <p:sp>
        <p:nvSpPr>
          <p:cNvPr id="3" name="Content Placeholder 2"/>
          <p:cNvSpPr>
            <a:spLocks noGrp="1"/>
          </p:cNvSpPr>
          <p:nvPr>
            <p:ph idx="1"/>
          </p:nvPr>
        </p:nvSpPr>
        <p:spPr>
          <a:xfrm>
            <a:off x="838200" y="1828800"/>
            <a:ext cx="10515600" cy="4892675"/>
          </a:xfrm>
        </p:spPr>
        <p:txBody>
          <a:bodyPr/>
          <a:lstStyle/>
          <a:p>
            <a:r>
              <a:rPr lang="en-GB" sz="2400" i="1" dirty="0" smtClean="0"/>
              <a:t>CTS (</a:t>
            </a:r>
            <a:r>
              <a:rPr lang="en-GB" sz="2400" i="1" dirty="0" smtClean="0"/>
              <a:t>PCC</a:t>
            </a:r>
            <a:r>
              <a:rPr lang="en-GB" sz="2400" i="1" dirty="0"/>
              <a:t>) arrive at referring hospital at </a:t>
            </a:r>
            <a:r>
              <a:rPr lang="en-GB" sz="2400" i="1" dirty="0" smtClean="0"/>
              <a:t>15:00hrs, </a:t>
            </a:r>
            <a:r>
              <a:rPr lang="en-GB" sz="2400" i="1" dirty="0"/>
              <a:t>record </a:t>
            </a:r>
            <a:r>
              <a:rPr lang="en-GB" sz="2400" i="1" dirty="0" smtClean="0"/>
              <a:t>SBP </a:t>
            </a:r>
            <a:r>
              <a:rPr lang="en-GB" sz="2400" i="1" dirty="0"/>
              <a:t>of 142/80 </a:t>
            </a:r>
            <a:r>
              <a:rPr lang="en-GB" sz="2400" i="1" dirty="0" smtClean="0"/>
              <a:t>15:15hrs. First blood </a:t>
            </a:r>
            <a:r>
              <a:rPr lang="en-GB" sz="2400" i="1" dirty="0" smtClean="0"/>
              <a:t>gas following </a:t>
            </a:r>
            <a:r>
              <a:rPr lang="en-GB" sz="2400" i="1" dirty="0" smtClean="0"/>
              <a:t>arrival of PCC CTS is measured at </a:t>
            </a:r>
            <a:r>
              <a:rPr lang="en-GB" sz="2400" i="1" dirty="0" smtClean="0"/>
              <a:t>17.00hrs</a:t>
            </a:r>
            <a:r>
              <a:rPr lang="en-GB" sz="2400" i="1" dirty="0"/>
              <a:t>. Child admitted to PICU at 20.00hrs</a:t>
            </a:r>
            <a:r>
              <a:rPr lang="en-GB" sz="2400" dirty="0"/>
              <a:t>. </a:t>
            </a:r>
            <a:r>
              <a:rPr lang="en-GB" sz="2400" u="sng" dirty="0" smtClean="0"/>
              <a:t>This blood gas is not recorded as a PIM value for the transport team as it  was taken more than one hour after the transport team arrival. However it could be recorded on PICU admission as being the </a:t>
            </a:r>
            <a:r>
              <a:rPr lang="en-GB" sz="2400" u="sng" dirty="0" smtClean="0"/>
              <a:t>earliest data available to the specialist PIC doctor in PICU and current at the time of first contact. </a:t>
            </a:r>
            <a:endParaRPr lang="en-GB" sz="2400" u="sng" dirty="0" smtClean="0"/>
          </a:p>
          <a:p>
            <a:pPr marL="0" indent="0">
              <a:buNone/>
            </a:pPr>
            <a:r>
              <a:rPr lang="en-GB" sz="1800" dirty="0" smtClean="0"/>
              <a:t>Transport team </a:t>
            </a:r>
            <a:r>
              <a:rPr lang="en-GB" sz="1800" dirty="0" smtClean="0"/>
              <a:t>documentation may include a dedicated PIM box used by the teams to record the first face to face value measured within one hour of arrival at the bedside in the referring hospital</a:t>
            </a:r>
            <a:endParaRPr lang="en-GB" dirty="0"/>
          </a:p>
          <a:p>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17</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61730026"/>
              </p:ext>
            </p:extLst>
          </p:nvPr>
        </p:nvGraphicFramePr>
        <p:xfrm>
          <a:off x="1948720" y="4821382"/>
          <a:ext cx="8211280" cy="2011680"/>
        </p:xfrm>
        <a:graphic>
          <a:graphicData uri="http://schemas.openxmlformats.org/drawingml/2006/table">
            <a:tbl>
              <a:tblPr firstRow="1" bandRow="1">
                <a:tableStyleId>{5C22544A-7EE6-4342-B048-85BDC9FD1C3A}</a:tableStyleId>
              </a:tblPr>
              <a:tblGrid>
                <a:gridCol w="4105640">
                  <a:extLst>
                    <a:ext uri="{9D8B030D-6E8A-4147-A177-3AD203B41FA5}">
                      <a16:colId xmlns:a16="http://schemas.microsoft.com/office/drawing/2014/main" val="1516742939"/>
                    </a:ext>
                  </a:extLst>
                </a:gridCol>
                <a:gridCol w="4105640">
                  <a:extLst>
                    <a:ext uri="{9D8B030D-6E8A-4147-A177-3AD203B41FA5}">
                      <a16:colId xmlns:a16="http://schemas.microsoft.com/office/drawing/2014/main" val="167629346"/>
                    </a:ext>
                  </a:extLst>
                </a:gridCol>
              </a:tblGrid>
              <a:tr h="1900093">
                <a:tc>
                  <a:txBody>
                    <a:bodyPr/>
                    <a:lstStyle/>
                    <a:p>
                      <a:r>
                        <a:rPr lang="en-GB" u="sng" dirty="0" smtClean="0"/>
                        <a:t>PIM values for transport event</a:t>
                      </a:r>
                    </a:p>
                    <a:p>
                      <a:r>
                        <a:rPr lang="en-GB" dirty="0" smtClean="0"/>
                        <a:t>SBP 			142mmHg</a:t>
                      </a:r>
                    </a:p>
                    <a:p>
                      <a:r>
                        <a:rPr lang="en-GB" dirty="0" smtClean="0"/>
                        <a:t>Blood gas measured  	No</a:t>
                      </a:r>
                    </a:p>
                    <a:p>
                      <a:r>
                        <a:rPr lang="en-GB" dirty="0" smtClean="0"/>
                        <a:t>Arterial PaO2		not valid</a:t>
                      </a:r>
                    </a:p>
                    <a:p>
                      <a:r>
                        <a:rPr lang="en-GB" dirty="0" smtClean="0"/>
                        <a:t>Base Excess		not valid</a:t>
                      </a:r>
                    </a:p>
                    <a:p>
                      <a:r>
                        <a:rPr lang="en-GB" dirty="0" smtClean="0"/>
                        <a:t>Lactate 			not valid</a:t>
                      </a:r>
                    </a:p>
                    <a:p>
                      <a:endParaRPr lang="en-GB" dirty="0"/>
                    </a:p>
                  </a:txBody>
                  <a:tcPr/>
                </a:tc>
                <a:tc>
                  <a:txBody>
                    <a:bodyPr/>
                    <a:lstStyle/>
                    <a:p>
                      <a:r>
                        <a:rPr lang="en-GB" u="sng" dirty="0" smtClean="0"/>
                        <a:t>PIM values for admission event </a:t>
                      </a:r>
                    </a:p>
                    <a:p>
                      <a:r>
                        <a:rPr lang="en-GB" dirty="0" smtClean="0"/>
                        <a:t>SBP 			142mmHg</a:t>
                      </a:r>
                    </a:p>
                    <a:p>
                      <a:r>
                        <a:rPr lang="en-GB" dirty="0" smtClean="0"/>
                        <a:t>Blood gas measured 	Yes</a:t>
                      </a:r>
                    </a:p>
                    <a:p>
                      <a:r>
                        <a:rPr lang="en-GB" dirty="0" smtClean="0"/>
                        <a:t>PaO2 			5.5kPa</a:t>
                      </a:r>
                    </a:p>
                    <a:p>
                      <a:r>
                        <a:rPr lang="en-GB" dirty="0" smtClean="0"/>
                        <a:t>Base Excess		0.5mmol/l  </a:t>
                      </a:r>
                    </a:p>
                    <a:p>
                      <a:r>
                        <a:rPr lang="en-GB" dirty="0" smtClean="0"/>
                        <a:t>Lactate 			-1.3mmol/</a:t>
                      </a:r>
                      <a:endParaRPr lang="en-GB" dirty="0"/>
                    </a:p>
                  </a:txBody>
                  <a:tcPr/>
                </a:tc>
                <a:extLst>
                  <a:ext uri="{0D108BD9-81ED-4DB2-BD59-A6C34878D82A}">
                    <a16:rowId xmlns:a16="http://schemas.microsoft.com/office/drawing/2014/main" val="2408953257"/>
                  </a:ext>
                </a:extLst>
              </a:tr>
            </a:tbl>
          </a:graphicData>
        </a:graphic>
      </p:graphicFrame>
    </p:spTree>
    <p:extLst>
      <p:ext uri="{BB962C8B-B14F-4D97-AF65-F5344CB8AC3E}">
        <p14:creationId xmlns:p14="http://schemas.microsoft.com/office/powerpoint/2010/main" val="365903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t>2f. PIM data further information</a:t>
            </a:r>
            <a:endParaRPr lang="en-GB"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74827561"/>
              </p:ext>
            </p:extLst>
          </p:nvPr>
        </p:nvGraphicFramePr>
        <p:xfrm>
          <a:off x="838200" y="1959414"/>
          <a:ext cx="7194889" cy="848440"/>
        </p:xfrm>
        <a:graphic>
          <a:graphicData uri="http://schemas.openxmlformats.org/drawingml/2006/table">
            <a:tbl>
              <a:tblPr>
                <a:tableStyleId>{5C22544A-7EE6-4342-B048-85BDC9FD1C3A}</a:tableStyleId>
              </a:tblPr>
              <a:tblGrid>
                <a:gridCol w="553453">
                  <a:extLst>
                    <a:ext uri="{9D8B030D-6E8A-4147-A177-3AD203B41FA5}">
                      <a16:colId xmlns:a16="http://schemas.microsoft.com/office/drawing/2014/main" val="2923770611"/>
                    </a:ext>
                  </a:extLst>
                </a:gridCol>
                <a:gridCol w="553453">
                  <a:extLst>
                    <a:ext uri="{9D8B030D-6E8A-4147-A177-3AD203B41FA5}">
                      <a16:colId xmlns:a16="http://schemas.microsoft.com/office/drawing/2014/main" val="1933616111"/>
                    </a:ext>
                  </a:extLst>
                </a:gridCol>
                <a:gridCol w="553453">
                  <a:extLst>
                    <a:ext uri="{9D8B030D-6E8A-4147-A177-3AD203B41FA5}">
                      <a16:colId xmlns:a16="http://schemas.microsoft.com/office/drawing/2014/main" val="796090936"/>
                    </a:ext>
                  </a:extLst>
                </a:gridCol>
                <a:gridCol w="553453">
                  <a:extLst>
                    <a:ext uri="{9D8B030D-6E8A-4147-A177-3AD203B41FA5}">
                      <a16:colId xmlns:a16="http://schemas.microsoft.com/office/drawing/2014/main" val="3587473814"/>
                    </a:ext>
                  </a:extLst>
                </a:gridCol>
                <a:gridCol w="553453">
                  <a:extLst>
                    <a:ext uri="{9D8B030D-6E8A-4147-A177-3AD203B41FA5}">
                      <a16:colId xmlns:a16="http://schemas.microsoft.com/office/drawing/2014/main" val="2064503328"/>
                    </a:ext>
                  </a:extLst>
                </a:gridCol>
                <a:gridCol w="553453">
                  <a:extLst>
                    <a:ext uri="{9D8B030D-6E8A-4147-A177-3AD203B41FA5}">
                      <a16:colId xmlns:a16="http://schemas.microsoft.com/office/drawing/2014/main" val="4016589484"/>
                    </a:ext>
                  </a:extLst>
                </a:gridCol>
                <a:gridCol w="553453">
                  <a:extLst>
                    <a:ext uri="{9D8B030D-6E8A-4147-A177-3AD203B41FA5}">
                      <a16:colId xmlns:a16="http://schemas.microsoft.com/office/drawing/2014/main" val="2074556302"/>
                    </a:ext>
                  </a:extLst>
                </a:gridCol>
                <a:gridCol w="553453">
                  <a:extLst>
                    <a:ext uri="{9D8B030D-6E8A-4147-A177-3AD203B41FA5}">
                      <a16:colId xmlns:a16="http://schemas.microsoft.com/office/drawing/2014/main" val="3766788735"/>
                    </a:ext>
                  </a:extLst>
                </a:gridCol>
                <a:gridCol w="553453">
                  <a:extLst>
                    <a:ext uri="{9D8B030D-6E8A-4147-A177-3AD203B41FA5}">
                      <a16:colId xmlns:a16="http://schemas.microsoft.com/office/drawing/2014/main" val="2820980034"/>
                    </a:ext>
                  </a:extLst>
                </a:gridCol>
                <a:gridCol w="553453">
                  <a:extLst>
                    <a:ext uri="{9D8B030D-6E8A-4147-A177-3AD203B41FA5}">
                      <a16:colId xmlns:a16="http://schemas.microsoft.com/office/drawing/2014/main" val="2838151636"/>
                    </a:ext>
                  </a:extLst>
                </a:gridCol>
                <a:gridCol w="553453">
                  <a:extLst>
                    <a:ext uri="{9D8B030D-6E8A-4147-A177-3AD203B41FA5}">
                      <a16:colId xmlns:a16="http://schemas.microsoft.com/office/drawing/2014/main" val="1276112707"/>
                    </a:ext>
                  </a:extLst>
                </a:gridCol>
                <a:gridCol w="553453">
                  <a:extLst>
                    <a:ext uri="{9D8B030D-6E8A-4147-A177-3AD203B41FA5}">
                      <a16:colId xmlns:a16="http://schemas.microsoft.com/office/drawing/2014/main" val="2147562825"/>
                    </a:ext>
                  </a:extLst>
                </a:gridCol>
                <a:gridCol w="553453">
                  <a:extLst>
                    <a:ext uri="{9D8B030D-6E8A-4147-A177-3AD203B41FA5}">
                      <a16:colId xmlns:a16="http://schemas.microsoft.com/office/drawing/2014/main" val="1126458104"/>
                    </a:ext>
                  </a:extLst>
                </a:gridCol>
              </a:tblGrid>
              <a:tr h="424220">
                <a:tc>
                  <a:txBody>
                    <a:bodyPr/>
                    <a:lstStyle/>
                    <a:p>
                      <a:pPr algn="ctr" fontAlgn="b"/>
                      <a:r>
                        <a:rPr lang="en-GB" sz="1600" b="1" u="none" strike="noStrike" dirty="0">
                          <a:solidFill>
                            <a:schemeClr val="bg1"/>
                          </a:solidFill>
                          <a:effectLst/>
                        </a:rPr>
                        <a:t>04:00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05:00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06:00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07:00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08:00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09:00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10:00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a:solidFill>
                            <a:schemeClr val="bg1"/>
                          </a:solidFill>
                          <a:effectLst/>
                        </a:rPr>
                        <a:t>11:00</a:t>
                      </a:r>
                      <a:endParaRPr lang="en-GB" sz="16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a:solidFill>
                            <a:schemeClr val="bg1"/>
                          </a:solidFill>
                          <a:effectLst/>
                        </a:rPr>
                        <a:t>12:00</a:t>
                      </a:r>
                      <a:endParaRPr lang="en-GB" sz="16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a:solidFill>
                            <a:schemeClr val="bg1"/>
                          </a:solidFill>
                          <a:effectLst/>
                        </a:rPr>
                        <a:t>13:00</a:t>
                      </a:r>
                      <a:endParaRPr lang="en-GB" sz="16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a:solidFill>
                            <a:schemeClr val="bg1"/>
                          </a:solidFill>
                          <a:effectLst/>
                        </a:rPr>
                        <a:t>14:00</a:t>
                      </a:r>
                      <a:endParaRPr lang="en-GB" sz="16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a:solidFill>
                            <a:schemeClr val="bg1"/>
                          </a:solidFill>
                          <a:effectLst/>
                        </a:rPr>
                        <a:t>15:00</a:t>
                      </a:r>
                      <a:endParaRPr lang="en-GB" sz="16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16:00</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09900637"/>
                  </a:ext>
                </a:extLst>
              </a:tr>
              <a:tr h="424220">
                <a:tc>
                  <a:txBody>
                    <a:bodyPr/>
                    <a:lstStyle/>
                    <a:p>
                      <a:pPr algn="ctr" fontAlgn="b"/>
                      <a:r>
                        <a:rPr lang="en-GB" sz="1600" b="1" u="none" strike="noStrike" dirty="0">
                          <a:solidFill>
                            <a:schemeClr val="bg1"/>
                          </a:solidFill>
                          <a:effectLst/>
                        </a:rPr>
                        <a:t>A</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B</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C</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r>
                        <a:rPr lang="en-GB" sz="1600" b="1" u="none" strike="noStrike" dirty="0" smtClean="0">
                          <a:solidFill>
                            <a:schemeClr val="bg1"/>
                          </a:solidFill>
                          <a:effectLst/>
                        </a:rPr>
                        <a:t>D</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r>
                        <a:rPr lang="en-GB" sz="1600" b="1" u="none" strike="noStrike" dirty="0" smtClean="0">
                          <a:solidFill>
                            <a:schemeClr val="bg1"/>
                          </a:solidFill>
                          <a:effectLst/>
                        </a:rPr>
                        <a:t>E</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 </a:t>
                      </a:r>
                      <a:endParaRPr lang="en-GB"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35318482"/>
                  </a:ext>
                </a:extLst>
              </a:tr>
            </a:tbl>
          </a:graphicData>
        </a:graphic>
      </p:graphicFrame>
      <p:sp>
        <p:nvSpPr>
          <p:cNvPr id="7" name="Slide Number Placeholder 6"/>
          <p:cNvSpPr>
            <a:spLocks noGrp="1"/>
          </p:cNvSpPr>
          <p:nvPr>
            <p:ph type="sldNum" sz="quarter" idx="12"/>
          </p:nvPr>
        </p:nvSpPr>
        <p:spPr/>
        <p:txBody>
          <a:bodyPr/>
          <a:lstStyle/>
          <a:p>
            <a:fld id="{FB5313DE-9844-42F1-B1B8-27F2A12A0DE9}" type="slidenum">
              <a:rPr lang="en-GB" smtClean="0"/>
              <a:t>18</a:t>
            </a:fld>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074740486"/>
              </p:ext>
            </p:extLst>
          </p:nvPr>
        </p:nvGraphicFramePr>
        <p:xfrm>
          <a:off x="838201" y="3546763"/>
          <a:ext cx="4061178" cy="2689780"/>
        </p:xfrm>
        <a:graphic>
          <a:graphicData uri="http://schemas.openxmlformats.org/drawingml/2006/table">
            <a:tbl>
              <a:tblPr>
                <a:tableStyleId>{5C22544A-7EE6-4342-B048-85BDC9FD1C3A}</a:tableStyleId>
              </a:tblPr>
              <a:tblGrid>
                <a:gridCol w="776110">
                  <a:extLst>
                    <a:ext uri="{9D8B030D-6E8A-4147-A177-3AD203B41FA5}">
                      <a16:colId xmlns:a16="http://schemas.microsoft.com/office/drawing/2014/main" val="3007555314"/>
                    </a:ext>
                  </a:extLst>
                </a:gridCol>
                <a:gridCol w="722489">
                  <a:extLst>
                    <a:ext uri="{9D8B030D-6E8A-4147-A177-3AD203B41FA5}">
                      <a16:colId xmlns:a16="http://schemas.microsoft.com/office/drawing/2014/main" val="803782729"/>
                    </a:ext>
                  </a:extLst>
                </a:gridCol>
                <a:gridCol w="2562579">
                  <a:extLst>
                    <a:ext uri="{9D8B030D-6E8A-4147-A177-3AD203B41FA5}">
                      <a16:colId xmlns:a16="http://schemas.microsoft.com/office/drawing/2014/main" val="292130959"/>
                    </a:ext>
                  </a:extLst>
                </a:gridCol>
              </a:tblGrid>
              <a:tr h="662176">
                <a:tc>
                  <a:txBody>
                    <a:bodyPr/>
                    <a:lstStyle/>
                    <a:p>
                      <a:pPr algn="ctr" fontAlgn="b"/>
                      <a:r>
                        <a:rPr lang="en-GB" sz="1600" b="1" u="none" strike="noStrike" dirty="0">
                          <a:solidFill>
                            <a:schemeClr val="bg1"/>
                          </a:solidFill>
                          <a:effectLst/>
                        </a:rPr>
                        <a:t>04:15</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A</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600" b="1" u="none" strike="noStrike" dirty="0">
                          <a:solidFill>
                            <a:schemeClr val="bg1"/>
                          </a:solidFill>
                          <a:effectLst/>
                        </a:rPr>
                        <a:t>CTS(PIC) </a:t>
                      </a:r>
                      <a:r>
                        <a:rPr lang="en-GB" sz="1600" b="1" u="none" strike="noStrike" dirty="0" smtClean="0">
                          <a:solidFill>
                            <a:schemeClr val="bg1"/>
                          </a:solidFill>
                          <a:effectLst/>
                        </a:rPr>
                        <a:t>team arrive </a:t>
                      </a:r>
                      <a:r>
                        <a:rPr lang="en-GB" sz="1600" b="1" u="none" strike="noStrike" dirty="0">
                          <a:solidFill>
                            <a:schemeClr val="bg1"/>
                          </a:solidFill>
                          <a:effectLst/>
                        </a:rPr>
                        <a:t>at bedside - first face to </a:t>
                      </a:r>
                      <a:r>
                        <a:rPr lang="en-GB" sz="1600" b="1" u="none" strike="noStrike" dirty="0" smtClean="0">
                          <a:solidFill>
                            <a:schemeClr val="bg1"/>
                          </a:solidFill>
                          <a:effectLst/>
                        </a:rPr>
                        <a:t>face contact with child</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82407478"/>
                  </a:ext>
                </a:extLst>
              </a:tr>
              <a:tr h="597106">
                <a:tc>
                  <a:txBody>
                    <a:bodyPr/>
                    <a:lstStyle/>
                    <a:p>
                      <a:pPr algn="ctr" fontAlgn="b"/>
                      <a:r>
                        <a:rPr lang="en-GB" sz="1600" b="1" u="none" strike="noStrike" dirty="0">
                          <a:solidFill>
                            <a:schemeClr val="bg1"/>
                          </a:solidFill>
                          <a:effectLst/>
                        </a:rPr>
                        <a:t>05:15</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B</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600" b="1" u="none" strike="noStrike" dirty="0">
                          <a:solidFill>
                            <a:schemeClr val="bg1"/>
                          </a:solidFill>
                          <a:effectLst/>
                        </a:rPr>
                        <a:t>End of </a:t>
                      </a:r>
                      <a:r>
                        <a:rPr lang="en-GB" sz="1600" b="1" u="none" strike="noStrike" dirty="0" smtClean="0">
                          <a:solidFill>
                            <a:schemeClr val="bg1"/>
                          </a:solidFill>
                          <a:effectLst/>
                        </a:rPr>
                        <a:t>first hour for recording of Transport Event PIM data </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90728137"/>
                  </a:ext>
                </a:extLst>
              </a:tr>
              <a:tr h="306914">
                <a:tc>
                  <a:txBody>
                    <a:bodyPr/>
                    <a:lstStyle/>
                    <a:p>
                      <a:pPr algn="ctr" fontAlgn="b"/>
                      <a:r>
                        <a:rPr lang="en-GB" sz="1600" b="1" u="none" strike="noStrike" dirty="0" smtClean="0">
                          <a:solidFill>
                            <a:schemeClr val="bg1"/>
                          </a:solidFill>
                          <a:effectLst/>
                        </a:rPr>
                        <a:t>07:30</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C</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600" b="1" u="none" strike="noStrike" dirty="0">
                          <a:solidFill>
                            <a:schemeClr val="bg1"/>
                          </a:solidFill>
                          <a:effectLst/>
                        </a:rPr>
                        <a:t>Depart </a:t>
                      </a:r>
                      <a:r>
                        <a:rPr lang="en-GB" sz="1600" b="1" u="none" strike="noStrike" dirty="0" smtClean="0">
                          <a:solidFill>
                            <a:schemeClr val="bg1"/>
                          </a:solidFill>
                          <a:effectLst/>
                        </a:rPr>
                        <a:t>referring hospital</a:t>
                      </a: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732326133"/>
                  </a:ext>
                </a:extLst>
              </a:tr>
              <a:tr h="306914">
                <a:tc>
                  <a:txBody>
                    <a:bodyPr/>
                    <a:lstStyle/>
                    <a:p>
                      <a:pPr algn="ctr" fontAlgn="b"/>
                      <a:r>
                        <a:rPr lang="en-GB" sz="1600" b="1" i="0" u="none" strike="noStrike" dirty="0" smtClean="0">
                          <a:solidFill>
                            <a:schemeClr val="bg1"/>
                          </a:solidFill>
                          <a:effectLst/>
                          <a:latin typeface="+mn-lt"/>
                        </a:rPr>
                        <a:t>10.00</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D</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600" b="1" u="none" strike="noStrike" dirty="0">
                          <a:solidFill>
                            <a:schemeClr val="bg1"/>
                          </a:solidFill>
                          <a:effectLst/>
                        </a:rPr>
                        <a:t>Arrive </a:t>
                      </a:r>
                      <a:r>
                        <a:rPr lang="en-GB" sz="1600" b="1" u="none" strike="noStrike" dirty="0" smtClean="0">
                          <a:solidFill>
                            <a:schemeClr val="bg1"/>
                          </a:solidFill>
                          <a:effectLst/>
                        </a:rPr>
                        <a:t>admitting PICU</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62541736"/>
                  </a:ext>
                </a:extLst>
              </a:tr>
              <a:tr h="597106">
                <a:tc>
                  <a:txBody>
                    <a:bodyPr/>
                    <a:lstStyle/>
                    <a:p>
                      <a:pPr algn="ctr" fontAlgn="b"/>
                      <a:r>
                        <a:rPr lang="en-GB" sz="1600" b="1" i="0" u="none" strike="noStrike" dirty="0" smtClean="0">
                          <a:solidFill>
                            <a:schemeClr val="bg1"/>
                          </a:solidFill>
                          <a:effectLst/>
                          <a:latin typeface="+mn-lt"/>
                        </a:rPr>
                        <a:t>11.00</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1600" b="1" u="none" strike="noStrike" dirty="0">
                          <a:solidFill>
                            <a:schemeClr val="bg1"/>
                          </a:solidFill>
                          <a:effectLst/>
                        </a:rPr>
                        <a:t>E</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600" b="1" u="none" strike="noStrike" dirty="0">
                          <a:solidFill>
                            <a:schemeClr val="bg1"/>
                          </a:solidFill>
                          <a:effectLst/>
                        </a:rPr>
                        <a:t>End of </a:t>
                      </a:r>
                      <a:r>
                        <a:rPr lang="en-GB" sz="1600" b="1" u="none" strike="noStrike" dirty="0" smtClean="0">
                          <a:solidFill>
                            <a:schemeClr val="bg1"/>
                          </a:solidFill>
                          <a:effectLst/>
                        </a:rPr>
                        <a:t>time period for recording Admission Event PIM data</a:t>
                      </a:r>
                      <a:endParaRPr lang="en-GB" sz="1600" b="1" i="0" u="none" strike="noStrike" dirty="0">
                        <a:solidFill>
                          <a:schemeClr val="bg1"/>
                        </a:solidFill>
                        <a:effectLst/>
                        <a:latin typeface="Calibri" panose="020F0502020204030204" pitchFamily="34" charset="0"/>
                      </a:endParaRPr>
                    </a:p>
                  </a:txBody>
                  <a:tcPr marL="7903" marR="7903" marT="79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65558671"/>
                  </a:ext>
                </a:extLst>
              </a:tr>
            </a:tbl>
          </a:graphicData>
        </a:graphic>
      </p:graphicFrame>
      <p:sp>
        <p:nvSpPr>
          <p:cNvPr id="12" name="Rectangle 11"/>
          <p:cNvSpPr/>
          <p:nvPr/>
        </p:nvSpPr>
        <p:spPr>
          <a:xfrm>
            <a:off x="5702968" y="3429000"/>
            <a:ext cx="5787188" cy="3139321"/>
          </a:xfrm>
          <a:prstGeom prst="rect">
            <a:avLst/>
          </a:prstGeom>
        </p:spPr>
        <p:txBody>
          <a:bodyPr wrap="square">
            <a:spAutoFit/>
          </a:bodyPr>
          <a:lstStyle/>
          <a:p>
            <a:r>
              <a:rPr lang="en-GB" sz="2200" dirty="0" smtClean="0"/>
              <a:t>Transport Event - PIM data applies to observations recorded in the first hour after first face to face contact with the transport team doctor or nurse</a:t>
            </a:r>
          </a:p>
          <a:p>
            <a:endParaRPr lang="en-GB" sz="2200" dirty="0"/>
          </a:p>
          <a:p>
            <a:r>
              <a:rPr lang="en-GB" sz="2200" dirty="0" smtClean="0"/>
              <a:t>Admission Event - PIM data applies to the first face to face contact between the patient and the paediatric intensive care doctor to one hour after admission to your unit.</a:t>
            </a:r>
            <a:endParaRPr lang="en-GB" dirty="0"/>
          </a:p>
        </p:txBody>
      </p:sp>
    </p:spTree>
    <p:extLst>
      <p:ext uri="{BB962C8B-B14F-4D97-AF65-F5344CB8AC3E}">
        <p14:creationId xmlns:p14="http://schemas.microsoft.com/office/powerpoint/2010/main" val="369184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Step 3. Daily Interventions </a:t>
            </a:r>
            <a:r>
              <a:rPr lang="en-GB" sz="2000" b="1" dirty="0" smtClean="0"/>
              <a:t>Paediatric Critical Care Minimum Data Set </a:t>
            </a:r>
            <a:endParaRPr lang="en-GB" sz="2000" b="1" dirty="0"/>
          </a:p>
        </p:txBody>
      </p:sp>
      <p:sp>
        <p:nvSpPr>
          <p:cNvPr id="5" name="Content Placeholder 4"/>
          <p:cNvSpPr>
            <a:spLocks noGrp="1"/>
          </p:cNvSpPr>
          <p:nvPr>
            <p:ph sz="half" idx="2"/>
          </p:nvPr>
        </p:nvSpPr>
        <p:spPr>
          <a:xfrm>
            <a:off x="6460760" y="1690688"/>
            <a:ext cx="4893039" cy="4359855"/>
          </a:xfrm>
        </p:spPr>
        <p:txBody>
          <a:bodyPr>
            <a:normAutofit fontScale="70000" lnSpcReduction="20000"/>
          </a:bodyPr>
          <a:lstStyle/>
          <a:p>
            <a:r>
              <a:rPr lang="en-GB" dirty="0" smtClean="0"/>
              <a:t>Daily interventions record all interventions received </a:t>
            </a:r>
            <a:r>
              <a:rPr lang="en-GB" dirty="0"/>
              <a:t>by a </a:t>
            </a:r>
            <a:r>
              <a:rPr lang="en-GB" dirty="0" smtClean="0"/>
              <a:t>child each day in a Paediatric Critical Care Unit</a:t>
            </a:r>
            <a:endParaRPr lang="en-GB" dirty="0"/>
          </a:p>
          <a:p>
            <a:r>
              <a:rPr lang="en-GB" dirty="0" smtClean="0"/>
              <a:t>Applies </a:t>
            </a:r>
            <a:r>
              <a:rPr lang="en-GB" dirty="0"/>
              <a:t>to interventions received each calendar day </a:t>
            </a:r>
            <a:r>
              <a:rPr lang="en-GB" dirty="0" smtClean="0"/>
              <a:t>(00:00 – 23:59) </a:t>
            </a:r>
            <a:r>
              <a:rPr lang="en-GB" u="sng" dirty="0" smtClean="0"/>
              <a:t>all interventions </a:t>
            </a:r>
            <a:r>
              <a:rPr lang="en-GB" dirty="0" smtClean="0"/>
              <a:t>in a 24h period       </a:t>
            </a:r>
          </a:p>
          <a:p>
            <a:pPr marL="0" indent="0">
              <a:spcBef>
                <a:spcPts val="0"/>
              </a:spcBef>
              <a:buNone/>
            </a:pPr>
            <a:r>
              <a:rPr lang="en-GB" dirty="0"/>
              <a:t> </a:t>
            </a:r>
            <a:r>
              <a:rPr lang="en-GB" dirty="0" smtClean="0"/>
              <a:t>    must </a:t>
            </a:r>
            <a:r>
              <a:rPr lang="en-GB" dirty="0"/>
              <a:t>be </a:t>
            </a:r>
            <a:r>
              <a:rPr lang="en-GB" dirty="0" smtClean="0"/>
              <a:t>recorded</a:t>
            </a:r>
          </a:p>
          <a:p>
            <a:pPr marL="0" indent="0">
              <a:buNone/>
            </a:pPr>
            <a:endParaRPr lang="en-GB" dirty="0" smtClean="0"/>
          </a:p>
          <a:p>
            <a:pPr marL="0" indent="0">
              <a:buNone/>
            </a:pPr>
            <a:r>
              <a:rPr lang="en-GB" b="1" i="1" dirty="0" smtClean="0"/>
              <a:t>For example</a:t>
            </a:r>
            <a:r>
              <a:rPr lang="en-GB" i="1" dirty="0" smtClean="0"/>
              <a:t>: </a:t>
            </a:r>
          </a:p>
          <a:p>
            <a:pPr marL="0" indent="0">
              <a:buNone/>
            </a:pPr>
            <a:r>
              <a:rPr lang="en-GB" i="1" dirty="0" smtClean="0"/>
              <a:t>Child </a:t>
            </a:r>
            <a:r>
              <a:rPr lang="en-GB" i="1" dirty="0"/>
              <a:t>is </a:t>
            </a:r>
            <a:r>
              <a:rPr lang="en-GB" i="1" dirty="0" err="1"/>
              <a:t>extubated</a:t>
            </a:r>
            <a:r>
              <a:rPr lang="en-GB" i="1" dirty="0"/>
              <a:t> at </a:t>
            </a:r>
            <a:r>
              <a:rPr lang="en-GB" i="1" dirty="0" smtClean="0"/>
              <a:t>00:30hrs </a:t>
            </a:r>
            <a:r>
              <a:rPr lang="en-GB" i="1" dirty="0"/>
              <a:t>on day 2 and </a:t>
            </a:r>
            <a:r>
              <a:rPr lang="en-GB" i="1" dirty="0" smtClean="0"/>
              <a:t>commenced on non-invasive ventilation, then transferred </a:t>
            </a:r>
            <a:r>
              <a:rPr lang="en-GB" i="1" dirty="0"/>
              <a:t>to </a:t>
            </a:r>
            <a:r>
              <a:rPr lang="en-GB" i="1" dirty="0" smtClean="0"/>
              <a:t>high flow nasal cannula therapy at 13:00hrs. </a:t>
            </a:r>
          </a:p>
          <a:p>
            <a:pPr marL="0" indent="0">
              <a:buNone/>
            </a:pPr>
            <a:r>
              <a:rPr lang="en-GB" b="1" i="1" dirty="0" smtClean="0"/>
              <a:t>Invasive </a:t>
            </a:r>
            <a:r>
              <a:rPr lang="en-GB" b="1" i="1" dirty="0"/>
              <a:t>ventilation, non-invasive ventilation and </a:t>
            </a:r>
            <a:r>
              <a:rPr lang="en-GB" b="1" i="1" dirty="0" smtClean="0"/>
              <a:t>HFNCT have all been delivered </a:t>
            </a:r>
            <a:r>
              <a:rPr lang="en-GB" i="1" dirty="0" smtClean="0"/>
              <a:t>in </a:t>
            </a:r>
            <a:r>
              <a:rPr lang="en-GB" i="1" dirty="0"/>
              <a:t>that 24hr period – </a:t>
            </a:r>
            <a:r>
              <a:rPr lang="en-GB" b="1" i="1" dirty="0"/>
              <a:t>r</a:t>
            </a:r>
            <a:r>
              <a:rPr lang="en-GB" b="1" i="1" dirty="0" smtClean="0"/>
              <a:t>ecord </a:t>
            </a:r>
            <a:r>
              <a:rPr lang="en-GB" b="1" i="1" dirty="0"/>
              <a:t>all three </a:t>
            </a:r>
            <a:r>
              <a:rPr lang="en-GB" b="1" i="1" dirty="0" smtClean="0"/>
              <a:t>respiratory interventions</a:t>
            </a:r>
            <a:endParaRPr lang="en-GB" i="1" dirty="0"/>
          </a:p>
        </p:txBody>
      </p:sp>
      <p:sp>
        <p:nvSpPr>
          <p:cNvPr id="4" name="Slide Number Placeholder 3"/>
          <p:cNvSpPr>
            <a:spLocks noGrp="1"/>
          </p:cNvSpPr>
          <p:nvPr>
            <p:ph type="sldNum" sz="quarter" idx="12"/>
          </p:nvPr>
        </p:nvSpPr>
        <p:spPr/>
        <p:txBody>
          <a:bodyPr/>
          <a:lstStyle/>
          <a:p>
            <a:fld id="{FB5313DE-9844-42F1-B1B8-27F2A12A0DE9}" type="slidenum">
              <a:rPr lang="en-GB" smtClean="0"/>
              <a:t>19</a:t>
            </a:fld>
            <a:endParaRPr lang="en-GB"/>
          </a:p>
        </p:txBody>
      </p:sp>
      <p:pic>
        <p:nvPicPr>
          <p:cNvPr id="12" name="Content Placeholder 11"/>
          <p:cNvPicPr>
            <a:picLocks noGrp="1"/>
          </p:cNvPicPr>
          <p:nvPr>
            <p:ph sz="half" idx="1"/>
          </p:nvPr>
        </p:nvPicPr>
        <p:blipFill rotWithShape="1">
          <a:blip r:embed="rId3"/>
          <a:srcRect t="17181" r="69677" b="3018"/>
          <a:stretch/>
        </p:blipFill>
        <p:spPr bwMode="auto">
          <a:xfrm>
            <a:off x="838200" y="1690688"/>
            <a:ext cx="4798102" cy="435985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540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What is PICANet?</a:t>
            </a:r>
            <a:endParaRPr lang="en-GB" b="1" dirty="0"/>
          </a:p>
        </p:txBody>
      </p:sp>
      <p:sp>
        <p:nvSpPr>
          <p:cNvPr id="3" name="Content Placeholder 2"/>
          <p:cNvSpPr>
            <a:spLocks noGrp="1"/>
          </p:cNvSpPr>
          <p:nvPr>
            <p:ph sz="half" idx="1"/>
          </p:nvPr>
        </p:nvSpPr>
        <p:spPr/>
        <p:txBody>
          <a:bodyPr>
            <a:normAutofit fontScale="92500" lnSpcReduction="10000"/>
          </a:bodyPr>
          <a:lstStyle/>
          <a:p>
            <a:r>
              <a:rPr lang="en-GB" dirty="0" smtClean="0"/>
              <a:t>A clinical audit database </a:t>
            </a:r>
            <a:r>
              <a:rPr lang="en-GB" dirty="0"/>
              <a:t>recording </a:t>
            </a:r>
            <a:r>
              <a:rPr lang="en-GB" dirty="0" smtClean="0"/>
              <a:t> details of paediatric critical care  in the United Kingdom and Republic of Ireland</a:t>
            </a:r>
          </a:p>
          <a:p>
            <a:r>
              <a:rPr lang="en-GB" dirty="0" smtClean="0"/>
              <a:t>Data is collected about referrals for paediatric intensive care, transport by a PCC CTS and admissions to a paediatric intensive care unit</a:t>
            </a:r>
          </a:p>
          <a:p>
            <a:r>
              <a:rPr lang="en-GB" dirty="0" smtClean="0"/>
              <a:t>The annual PICANet clinical audit report provides data about paediatric critical care which took place over a three year period</a:t>
            </a:r>
          </a:p>
          <a:p>
            <a:pPr marL="0" indent="0">
              <a:buNone/>
            </a:pPr>
            <a:endParaRPr lang="en-GB" dirty="0" smtClean="0"/>
          </a:p>
          <a:p>
            <a:endParaRPr lang="en-GB" dirty="0"/>
          </a:p>
        </p:txBody>
      </p:sp>
      <p:pic>
        <p:nvPicPr>
          <p:cNvPr id="6" name="Content Placeholder 5"/>
          <p:cNvPicPr>
            <a:picLocks noGrp="1" noChangeAspect="1"/>
          </p:cNvPicPr>
          <p:nvPr>
            <p:ph sz="half" idx="2"/>
          </p:nvPr>
        </p:nvPicPr>
        <p:blipFill>
          <a:blip r:embed="rId2"/>
          <a:stretch>
            <a:fillRect/>
          </a:stretch>
        </p:blipFill>
        <p:spPr>
          <a:xfrm>
            <a:off x="7116936" y="1825625"/>
            <a:ext cx="4566817" cy="3940994"/>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FB5313DE-9844-42F1-B1B8-27F2A12A0DE9}" type="slidenum">
              <a:rPr lang="en-GB" smtClean="0"/>
              <a:t>2</a:t>
            </a:fld>
            <a:endParaRPr lang="en-GB"/>
          </a:p>
        </p:txBody>
      </p:sp>
      <p:pic>
        <p:nvPicPr>
          <p:cNvPr id="7" name="Picture 6" descr="S:\Faculty-of-Medicine-and-Health\PEG\PEG\PICANET\Clerical\Images_Logos\New PICANet Logo 2013\FINAL\New PICANet Logo_R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6799" y="390231"/>
            <a:ext cx="2596954" cy="136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622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b="1" dirty="0" smtClean="0"/>
              <a:t>Step 4. Recording the Diagnosis and  </a:t>
            </a:r>
            <a:br>
              <a:rPr lang="en-GB" b="1" dirty="0" smtClean="0"/>
            </a:br>
            <a:r>
              <a:rPr lang="en-GB" b="1" dirty="0" smtClean="0"/>
              <a:t>Operations &amp; Procedures</a:t>
            </a:r>
            <a:endParaRPr lang="en-GB" b="1" dirty="0"/>
          </a:p>
        </p:txBody>
      </p:sp>
      <p:sp>
        <p:nvSpPr>
          <p:cNvPr id="7" name="Content Placeholder 6"/>
          <p:cNvSpPr>
            <a:spLocks noGrp="1"/>
          </p:cNvSpPr>
          <p:nvPr>
            <p:ph idx="1"/>
          </p:nvPr>
        </p:nvSpPr>
        <p:spPr/>
        <p:txBody>
          <a:bodyPr>
            <a:normAutofit/>
          </a:bodyPr>
          <a:lstStyle/>
          <a:p>
            <a:r>
              <a:rPr lang="en-GB" dirty="0" smtClean="0"/>
              <a:t>Record the </a:t>
            </a:r>
            <a:r>
              <a:rPr lang="en-GB" u="sng" dirty="0" smtClean="0"/>
              <a:t>primary diagnosis</a:t>
            </a:r>
            <a:r>
              <a:rPr lang="en-GB" dirty="0" smtClean="0"/>
              <a:t> as assessed and recorded in the child’s notes, this may only be confirmed during the child’s stay and may not be obvious at admission </a:t>
            </a:r>
          </a:p>
          <a:p>
            <a:pPr marL="0" indent="0">
              <a:buNone/>
            </a:pPr>
            <a:r>
              <a:rPr lang="en-GB" sz="2400" i="1" dirty="0" smtClean="0"/>
              <a:t>e.g. a child admitted with apnoea may have a later diagnosis confirmed as bronchiolitis. </a:t>
            </a:r>
            <a:r>
              <a:rPr lang="en-GB" sz="2400" i="1" u="sng" dirty="0" smtClean="0"/>
              <a:t>The primary diagnosis is bronchiolitis.</a:t>
            </a:r>
          </a:p>
          <a:p>
            <a:pPr marL="0" indent="0">
              <a:buNone/>
            </a:pPr>
            <a:endParaRPr lang="en-GB" u="sng" dirty="0" smtClean="0"/>
          </a:p>
          <a:p>
            <a:r>
              <a:rPr lang="en-GB" dirty="0" smtClean="0"/>
              <a:t>Where there are multiple primary diagnoses, discuss with a clinician and select just one as the primary diagnosis; </a:t>
            </a:r>
          </a:p>
          <a:p>
            <a:r>
              <a:rPr lang="en-GB" dirty="0" smtClean="0"/>
              <a:t>Record the second or subsequent diagnoses as “Other reasons for admission”</a:t>
            </a:r>
          </a:p>
          <a:p>
            <a:endParaRPr lang="en-GB" dirty="0"/>
          </a:p>
        </p:txBody>
      </p:sp>
      <p:sp>
        <p:nvSpPr>
          <p:cNvPr id="5" name="Slide Number Placeholder 4"/>
          <p:cNvSpPr>
            <a:spLocks noGrp="1"/>
          </p:cNvSpPr>
          <p:nvPr>
            <p:ph type="sldNum" sz="quarter" idx="12"/>
          </p:nvPr>
        </p:nvSpPr>
        <p:spPr/>
        <p:txBody>
          <a:bodyPr/>
          <a:lstStyle/>
          <a:p>
            <a:fld id="{FB5313DE-9844-42F1-B1B8-27F2A12A0DE9}" type="slidenum">
              <a:rPr lang="en-GB" smtClean="0"/>
              <a:t>20</a:t>
            </a:fld>
            <a:endParaRPr lang="en-GB"/>
          </a:p>
        </p:txBody>
      </p:sp>
    </p:spTree>
    <p:extLst>
      <p:ext uri="{BB962C8B-B14F-4D97-AF65-F5344CB8AC3E}">
        <p14:creationId xmlns:p14="http://schemas.microsoft.com/office/powerpoint/2010/main" val="736242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Step 4. Recording the Diagnosis and  </a:t>
            </a:r>
            <a:br>
              <a:rPr lang="en-GB" b="1" dirty="0"/>
            </a:br>
            <a:r>
              <a:rPr lang="en-GB" b="1" dirty="0"/>
              <a:t>Operations &amp; Procedures</a:t>
            </a:r>
            <a:endParaRPr lang="en-GB" dirty="0"/>
          </a:p>
        </p:txBody>
      </p:sp>
      <p:sp>
        <p:nvSpPr>
          <p:cNvPr id="3" name="Content Placeholder 2"/>
          <p:cNvSpPr>
            <a:spLocks noGrp="1"/>
          </p:cNvSpPr>
          <p:nvPr>
            <p:ph idx="1"/>
          </p:nvPr>
        </p:nvSpPr>
        <p:spPr>
          <a:xfrm>
            <a:off x="838200" y="1935584"/>
            <a:ext cx="10515600" cy="4351338"/>
          </a:xfrm>
        </p:spPr>
        <p:txBody>
          <a:bodyPr/>
          <a:lstStyle/>
          <a:p>
            <a:r>
              <a:rPr lang="en-GB" dirty="0"/>
              <a:t>Any </a:t>
            </a:r>
            <a:r>
              <a:rPr lang="en-GB" u="sng" dirty="0"/>
              <a:t>operations and/or procedures</a:t>
            </a:r>
            <a:r>
              <a:rPr lang="en-GB" dirty="0"/>
              <a:t> performed during this admission to PICU, or during the current hospital spell and relating to this admission to PICU should be </a:t>
            </a:r>
            <a:r>
              <a:rPr lang="en-GB" dirty="0" smtClean="0"/>
              <a:t>recorded</a:t>
            </a:r>
          </a:p>
          <a:p>
            <a:endParaRPr lang="en-GB" dirty="0" smtClean="0"/>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21</a:t>
            </a:fld>
            <a:endParaRPr lang="en-GB"/>
          </a:p>
        </p:txBody>
      </p:sp>
      <p:pic>
        <p:nvPicPr>
          <p:cNvPr id="5" name="Picture 4"/>
          <p:cNvPicPr/>
          <p:nvPr/>
        </p:nvPicPr>
        <p:blipFill rotWithShape="1">
          <a:blip r:embed="rId2"/>
          <a:srcRect l="12754" t="12422" r="17798" b="8306"/>
          <a:stretch/>
        </p:blipFill>
        <p:spPr bwMode="auto">
          <a:xfrm>
            <a:off x="1168400" y="3252300"/>
            <a:ext cx="4831081" cy="3034621"/>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168400" y="3240633"/>
            <a:ext cx="4945075" cy="3046288"/>
          </a:xfrm>
          <a:prstGeom prst="rect">
            <a:avLst/>
          </a:prstGeom>
          <a:solidFill>
            <a:srgbClr val="7030A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5888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smtClean="0"/>
              <a:t>Step 5.Discharge information</a:t>
            </a:r>
            <a:endParaRPr lang="en-GB" b="1" dirty="0"/>
          </a:p>
        </p:txBody>
      </p:sp>
      <p:sp>
        <p:nvSpPr>
          <p:cNvPr id="7" name="Content Placeholder 6"/>
          <p:cNvSpPr>
            <a:spLocks noGrp="1"/>
          </p:cNvSpPr>
          <p:nvPr>
            <p:ph idx="1"/>
          </p:nvPr>
        </p:nvSpPr>
        <p:spPr>
          <a:xfrm>
            <a:off x="838200" y="1982419"/>
            <a:ext cx="10515600" cy="4194543"/>
          </a:xfrm>
        </p:spPr>
        <p:txBody>
          <a:bodyPr>
            <a:normAutofit/>
          </a:bodyPr>
          <a:lstStyle/>
          <a:p>
            <a:r>
              <a:rPr lang="en-GB" sz="3200" dirty="0" smtClean="0"/>
              <a:t>The </a:t>
            </a:r>
            <a:r>
              <a:rPr lang="en-GB" sz="3200" u="sng" dirty="0" smtClean="0"/>
              <a:t>date and time of discharge</a:t>
            </a:r>
            <a:r>
              <a:rPr lang="en-GB" sz="3200" dirty="0" smtClean="0"/>
              <a:t> is defined as the physical discharge and recording of that discharge from a bed or cot in your unit. This does not include temporary transfer (e.g. surgery) in the expectation of a return to your unit. </a:t>
            </a:r>
          </a:p>
          <a:p>
            <a:endParaRPr lang="en-GB" sz="3200" dirty="0" smtClean="0"/>
          </a:p>
          <a:p>
            <a:r>
              <a:rPr lang="en-GB" sz="3200" u="sng" dirty="0" smtClean="0"/>
              <a:t>Date, time of </a:t>
            </a:r>
            <a:r>
              <a:rPr lang="en-GB" sz="3200" u="sng" dirty="0" smtClean="0"/>
              <a:t>death, </a:t>
            </a:r>
            <a:r>
              <a:rPr lang="en-GB" sz="3200" u="sng" dirty="0" smtClean="0"/>
              <a:t>and the mode of death</a:t>
            </a:r>
            <a:r>
              <a:rPr lang="en-GB" sz="3200" dirty="0" smtClean="0"/>
              <a:t> are recorded for children who have deceased</a:t>
            </a:r>
          </a:p>
          <a:p>
            <a:endParaRPr lang="en-GB" dirty="0"/>
          </a:p>
        </p:txBody>
      </p:sp>
      <p:sp>
        <p:nvSpPr>
          <p:cNvPr id="5" name="Slide Number Placeholder 4"/>
          <p:cNvSpPr>
            <a:spLocks noGrp="1"/>
          </p:cNvSpPr>
          <p:nvPr>
            <p:ph type="sldNum" sz="quarter" idx="12"/>
          </p:nvPr>
        </p:nvSpPr>
        <p:spPr/>
        <p:txBody>
          <a:bodyPr/>
          <a:lstStyle/>
          <a:p>
            <a:fld id="{FB5313DE-9844-42F1-B1B8-27F2A12A0DE9}" type="slidenum">
              <a:rPr lang="en-GB" smtClean="0"/>
              <a:t>22</a:t>
            </a:fld>
            <a:endParaRPr lang="en-GB"/>
          </a:p>
        </p:txBody>
      </p:sp>
    </p:spTree>
    <p:extLst>
      <p:ext uri="{BB962C8B-B14F-4D97-AF65-F5344CB8AC3E}">
        <p14:creationId xmlns:p14="http://schemas.microsoft.com/office/powerpoint/2010/main" val="4093241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dirty="0" smtClean="0"/>
              <a:t>Timelines for data submission</a:t>
            </a: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23</a:t>
            </a:fld>
            <a:endParaRPr lang="en-GB"/>
          </a:p>
        </p:txBody>
      </p:sp>
    </p:spTree>
    <p:extLst>
      <p:ext uri="{BB962C8B-B14F-4D97-AF65-F5344CB8AC3E}">
        <p14:creationId xmlns:p14="http://schemas.microsoft.com/office/powerpoint/2010/main" val="3989401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93459"/>
          </a:xfrm>
        </p:spPr>
        <p:txBody>
          <a:bodyPr>
            <a:normAutofit fontScale="90000"/>
          </a:bodyPr>
          <a:lstStyle/>
          <a:p>
            <a:r>
              <a:rPr lang="en-GB" b="1" dirty="0" smtClean="0"/>
              <a:t>Meeting the PICS Standard for timely </a:t>
            </a:r>
            <a:br>
              <a:rPr lang="en-GB" b="1" dirty="0" smtClean="0"/>
            </a:br>
            <a:r>
              <a:rPr lang="en-GB" b="1" dirty="0" smtClean="0"/>
              <a:t>submission of event data to </a:t>
            </a:r>
            <a:br>
              <a:rPr lang="en-GB" b="1" dirty="0" smtClean="0"/>
            </a:br>
            <a:r>
              <a:rPr lang="en-GB" b="1" dirty="0" smtClean="0"/>
              <a:t>PICANet Web</a:t>
            </a:r>
            <a:endParaRPr lang="en-GB" b="1" dirty="0"/>
          </a:p>
        </p:txBody>
      </p:sp>
      <p:sp>
        <p:nvSpPr>
          <p:cNvPr id="4" name="Content Placeholder 3"/>
          <p:cNvSpPr>
            <a:spLocks noGrp="1"/>
          </p:cNvSpPr>
          <p:nvPr>
            <p:ph idx="1"/>
          </p:nvPr>
        </p:nvSpPr>
        <p:spPr>
          <a:xfrm>
            <a:off x="678426" y="2551471"/>
            <a:ext cx="10675374" cy="3625492"/>
          </a:xfrm>
        </p:spPr>
        <p:txBody>
          <a:bodyPr>
            <a:normAutofit/>
          </a:bodyPr>
          <a:lstStyle/>
          <a:p>
            <a:pPr marL="0" indent="0">
              <a:buNone/>
            </a:pPr>
            <a:r>
              <a:rPr lang="en-GB" dirty="0" smtClean="0">
                <a:latin typeface="Calibri" panose="020F0502020204030204" pitchFamily="34" charset="0"/>
                <a:ea typeface="Calibri" panose="020F0502020204030204" pitchFamily="34" charset="0"/>
              </a:rPr>
              <a:t>Standard </a:t>
            </a:r>
            <a:r>
              <a:rPr lang="en-GB" dirty="0">
                <a:latin typeface="Calibri" panose="020F0502020204030204" pitchFamily="34" charset="0"/>
                <a:ea typeface="Calibri" panose="020F0502020204030204" pitchFamily="34" charset="0"/>
              </a:rPr>
              <a:t>L3-702 of ‘The PICS Quality Standards for the Care of Critically Ill Children’ published in December 2015 </a:t>
            </a:r>
            <a:r>
              <a:rPr lang="en-GB" dirty="0" smtClean="0">
                <a:latin typeface="Calibri" panose="020F0502020204030204" pitchFamily="34" charset="0"/>
                <a:ea typeface="Calibri" panose="020F0502020204030204" pitchFamily="34" charset="0"/>
              </a:rPr>
              <a:t>states </a:t>
            </a:r>
          </a:p>
          <a:p>
            <a:pPr marL="0" indent="0">
              <a:buNone/>
            </a:pPr>
            <a:r>
              <a:rPr lang="en-GB" dirty="0" smtClean="0">
                <a:latin typeface="Calibri" panose="020F0502020204030204" pitchFamily="34" charset="0"/>
                <a:ea typeface="Calibri" panose="020F0502020204030204" pitchFamily="34" charset="0"/>
              </a:rPr>
              <a:t>‘</a:t>
            </a:r>
            <a:r>
              <a:rPr lang="en-GB" dirty="0">
                <a:latin typeface="Calibri" panose="020F0502020204030204" pitchFamily="34" charset="0"/>
                <a:ea typeface="Calibri" panose="020F0502020204030204" pitchFamily="34" charset="0"/>
              </a:rPr>
              <a:t>The service should collect and submit Paediatric Intensive Care Audit Network (PICANet) data for submission to PICANet as soon as possible and </a:t>
            </a:r>
            <a:r>
              <a:rPr lang="en-GB" b="1" dirty="0">
                <a:latin typeface="Calibri" panose="020F0502020204030204" pitchFamily="34" charset="0"/>
                <a:ea typeface="Calibri" panose="020F0502020204030204" pitchFamily="34" charset="0"/>
              </a:rPr>
              <a:t>no later than three months after discharge</a:t>
            </a:r>
            <a:r>
              <a:rPr lang="en-GB" dirty="0" smtClean="0">
                <a:latin typeface="Calibri" panose="020F0502020204030204" pitchFamily="34" charset="0"/>
                <a:ea typeface="Calibri" panose="020F0502020204030204" pitchFamily="34" charset="0"/>
              </a:rPr>
              <a:t>’ </a:t>
            </a:r>
            <a:r>
              <a:rPr lang="en-GB" dirty="0" smtClean="0">
                <a:solidFill>
                  <a:srgbClr val="FF0000"/>
                </a:solidFill>
                <a:latin typeface="Calibri" panose="020F0502020204030204" pitchFamily="34" charset="0"/>
                <a:ea typeface="Calibri" panose="020F0502020204030204" pitchFamily="34" charset="0"/>
              </a:rPr>
              <a:t>(</a:t>
            </a:r>
            <a:r>
              <a:rPr lang="en-GB" dirty="0" smtClean="0">
                <a:solidFill>
                  <a:srgbClr val="FF0000"/>
                </a:solidFill>
                <a:latin typeface="Calibri" panose="020F0502020204030204" pitchFamily="34" charset="0"/>
                <a:ea typeface="Calibri" panose="020F0502020204030204" pitchFamily="34" charset="0"/>
              </a:rPr>
              <a:t>this is currently under review</a:t>
            </a:r>
            <a:r>
              <a:rPr lang="en-GB" dirty="0" smtClean="0">
                <a:solidFill>
                  <a:srgbClr val="FF0000"/>
                </a:solidFill>
                <a:latin typeface="Calibri" panose="020F0502020204030204" pitchFamily="34" charset="0"/>
                <a:ea typeface="Calibri" panose="020F0502020204030204" pitchFamily="34" charset="0"/>
              </a:rPr>
              <a:t>)</a:t>
            </a:r>
            <a:endParaRPr lang="en-GB" dirty="0" smtClean="0">
              <a:solidFill>
                <a:srgbClr val="FF0000"/>
              </a:solidFill>
            </a:endParaRPr>
          </a:p>
        </p:txBody>
      </p:sp>
      <p:sp>
        <p:nvSpPr>
          <p:cNvPr id="3" name="Slide Number Placeholder 2"/>
          <p:cNvSpPr>
            <a:spLocks noGrp="1"/>
          </p:cNvSpPr>
          <p:nvPr>
            <p:ph type="sldNum" sz="quarter" idx="12"/>
          </p:nvPr>
        </p:nvSpPr>
        <p:spPr/>
        <p:txBody>
          <a:bodyPr/>
          <a:lstStyle/>
          <a:p>
            <a:fld id="{FB5313DE-9844-42F1-B1B8-27F2A12A0DE9}" type="slidenum">
              <a:rPr lang="en-GB" smtClean="0"/>
              <a:t>24</a:t>
            </a:fld>
            <a:endParaRPr lang="en-GB" dirty="0"/>
          </a:p>
        </p:txBody>
      </p:sp>
    </p:spTree>
    <p:extLst>
      <p:ext uri="{BB962C8B-B14F-4D97-AF65-F5344CB8AC3E}">
        <p14:creationId xmlns:p14="http://schemas.microsoft.com/office/powerpoint/2010/main" val="1904562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dirty="0" smtClean="0"/>
              <a:t>Data quality and its importance</a:t>
            </a: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25</a:t>
            </a:fld>
            <a:endParaRPr lang="en-GB"/>
          </a:p>
        </p:txBody>
      </p:sp>
    </p:spTree>
    <p:extLst>
      <p:ext uri="{BB962C8B-B14F-4D97-AF65-F5344CB8AC3E}">
        <p14:creationId xmlns:p14="http://schemas.microsoft.com/office/powerpoint/2010/main" val="1144516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Checking Data Completion and </a:t>
            </a:r>
            <a:br>
              <a:rPr lang="en-GB" b="1" dirty="0" smtClean="0"/>
            </a:br>
            <a:r>
              <a:rPr lang="en-GB" b="1" dirty="0"/>
              <a:t> </a:t>
            </a:r>
            <a:r>
              <a:rPr lang="en-GB" b="1" dirty="0" smtClean="0"/>
              <a:t>Accuracy</a:t>
            </a:r>
            <a:endParaRPr lang="en-GB" b="1" dirty="0"/>
          </a:p>
        </p:txBody>
      </p:sp>
      <p:sp>
        <p:nvSpPr>
          <p:cNvPr id="4" name="Content Placeholder 3"/>
          <p:cNvSpPr>
            <a:spLocks noGrp="1"/>
          </p:cNvSpPr>
          <p:nvPr>
            <p:ph idx="1"/>
          </p:nvPr>
        </p:nvSpPr>
        <p:spPr>
          <a:xfrm>
            <a:off x="838200" y="1597306"/>
            <a:ext cx="10515600" cy="4579657"/>
          </a:xfrm>
        </p:spPr>
        <p:txBody>
          <a:bodyPr>
            <a:normAutofit/>
          </a:bodyPr>
          <a:lstStyle/>
          <a:p>
            <a:pPr marL="0" indent="0">
              <a:buNone/>
            </a:pPr>
            <a:r>
              <a:rPr lang="en-GB" dirty="0"/>
              <a:t> </a:t>
            </a:r>
            <a:r>
              <a:rPr lang="en-GB" dirty="0" smtClean="0"/>
              <a:t>   </a:t>
            </a:r>
          </a:p>
          <a:p>
            <a:pPr marL="908050" indent="-457200"/>
            <a:r>
              <a:rPr lang="en-GB" b="1" dirty="0" smtClean="0">
                <a:solidFill>
                  <a:schemeClr val="accent2"/>
                </a:solidFill>
              </a:rPr>
              <a:t>It’s important to check the data your enter onto PICANet Web because:</a:t>
            </a:r>
          </a:p>
          <a:p>
            <a:pPr marL="908050" indent="-457200"/>
            <a:r>
              <a:rPr lang="en-GB" dirty="0"/>
              <a:t>Accurate and timely data enables effective epidemiological analysis, linking geographical and demographic information, tracing the delivery of care and treatment episodes to children through referral, retrieval, and admission. The data collected by PICANet is used not only to </a:t>
            </a:r>
            <a:r>
              <a:rPr lang="en-GB" dirty="0" smtClean="0"/>
              <a:t>assess </a:t>
            </a:r>
            <a:r>
              <a:rPr lang="en-GB" dirty="0"/>
              <a:t>health care delivery but also </a:t>
            </a:r>
            <a:r>
              <a:rPr lang="en-GB" dirty="0" smtClean="0"/>
              <a:t>facilitates </a:t>
            </a:r>
            <a:r>
              <a:rPr lang="en-GB" dirty="0"/>
              <a:t>health care planning and resource requirements. </a:t>
            </a:r>
          </a:p>
          <a:p>
            <a:endParaRPr lang="en-GB" sz="2000" dirty="0"/>
          </a:p>
          <a:p>
            <a:pPr marL="908050" indent="-457200"/>
            <a:endParaRPr lang="en-GB" sz="2400" dirty="0"/>
          </a:p>
          <a:p>
            <a:pPr marL="908050" indent="-457200"/>
            <a:endParaRPr lang="en-GB" sz="2400" dirty="0" smtClean="0"/>
          </a:p>
          <a:p>
            <a:endParaRPr lang="en-GB" sz="2400" dirty="0"/>
          </a:p>
        </p:txBody>
      </p:sp>
      <p:sp>
        <p:nvSpPr>
          <p:cNvPr id="3" name="Slide Number Placeholder 2"/>
          <p:cNvSpPr>
            <a:spLocks noGrp="1"/>
          </p:cNvSpPr>
          <p:nvPr>
            <p:ph type="sldNum" sz="quarter" idx="12"/>
          </p:nvPr>
        </p:nvSpPr>
        <p:spPr/>
        <p:txBody>
          <a:bodyPr/>
          <a:lstStyle/>
          <a:p>
            <a:fld id="{FB5313DE-9844-42F1-B1B8-27F2A12A0DE9}" type="slidenum">
              <a:rPr lang="en-GB" smtClean="0"/>
              <a:t>26</a:t>
            </a:fld>
            <a:endParaRPr lang="en-GB" dirty="0"/>
          </a:p>
        </p:txBody>
      </p:sp>
    </p:spTree>
    <p:extLst>
      <p:ext uri="{BB962C8B-B14F-4D97-AF65-F5344CB8AC3E}">
        <p14:creationId xmlns:p14="http://schemas.microsoft.com/office/powerpoint/2010/main" val="1516994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Checking Data Completion and </a:t>
            </a:r>
            <a:br>
              <a:rPr lang="en-GB" b="1" dirty="0" smtClean="0"/>
            </a:br>
            <a:r>
              <a:rPr lang="en-GB" b="1" dirty="0"/>
              <a:t> </a:t>
            </a:r>
            <a:r>
              <a:rPr lang="en-GB" b="1" dirty="0" smtClean="0"/>
              <a:t>Accuracy</a:t>
            </a:r>
            <a:endParaRPr lang="en-GB" b="1" dirty="0"/>
          </a:p>
        </p:txBody>
      </p:sp>
      <p:sp>
        <p:nvSpPr>
          <p:cNvPr id="4" name="Content Placeholder 3"/>
          <p:cNvSpPr>
            <a:spLocks noGrp="1"/>
          </p:cNvSpPr>
          <p:nvPr>
            <p:ph idx="1"/>
          </p:nvPr>
        </p:nvSpPr>
        <p:spPr>
          <a:xfrm>
            <a:off x="838200" y="1597306"/>
            <a:ext cx="10515600" cy="4579657"/>
          </a:xfrm>
        </p:spPr>
        <p:txBody>
          <a:bodyPr>
            <a:normAutofit/>
          </a:bodyPr>
          <a:lstStyle/>
          <a:p>
            <a:pPr marL="0" indent="0">
              <a:buNone/>
            </a:pPr>
            <a:r>
              <a:rPr lang="en-GB" dirty="0"/>
              <a:t> </a:t>
            </a:r>
            <a:r>
              <a:rPr lang="en-GB" dirty="0" smtClean="0"/>
              <a:t>   </a:t>
            </a:r>
          </a:p>
          <a:p>
            <a:pPr marL="908050" indent="-457200"/>
            <a:r>
              <a:rPr lang="en-GB" sz="2400" dirty="0" smtClean="0"/>
              <a:t>Confirm that </a:t>
            </a:r>
            <a:r>
              <a:rPr lang="en-GB" sz="2400" u="sng" dirty="0" smtClean="0"/>
              <a:t>all</a:t>
            </a:r>
            <a:r>
              <a:rPr lang="en-GB" sz="2400" dirty="0" smtClean="0"/>
              <a:t> required Admission, Referral, and Transport Events are recorded on PICANet Web</a:t>
            </a:r>
          </a:p>
          <a:p>
            <a:pPr marL="908050" indent="-457200"/>
            <a:r>
              <a:rPr lang="en-GB" sz="2400" dirty="0" smtClean="0"/>
              <a:t>Review your organisation's ‘live’ validation report to resolve any queries, missing data or errors.</a:t>
            </a:r>
          </a:p>
          <a:p>
            <a:pPr marL="908050" indent="-457200"/>
            <a:r>
              <a:rPr lang="en-GB" sz="2400" dirty="0" smtClean="0"/>
              <a:t>PICANet Web provides the facility to run reports </a:t>
            </a:r>
            <a:r>
              <a:rPr lang="en-GB" sz="2400" dirty="0"/>
              <a:t>a</a:t>
            </a:r>
            <a:r>
              <a:rPr lang="en-GB" sz="2400" dirty="0" smtClean="0"/>
              <a:t>nd export your organisations’ data to check numbers and confirm data accuracy</a:t>
            </a:r>
          </a:p>
          <a:p>
            <a:endParaRPr lang="en-GB" sz="2400" dirty="0"/>
          </a:p>
        </p:txBody>
      </p:sp>
      <p:sp>
        <p:nvSpPr>
          <p:cNvPr id="3" name="Slide Number Placeholder 2"/>
          <p:cNvSpPr>
            <a:spLocks noGrp="1"/>
          </p:cNvSpPr>
          <p:nvPr>
            <p:ph type="sldNum" sz="quarter" idx="12"/>
          </p:nvPr>
        </p:nvSpPr>
        <p:spPr>
          <a:xfrm>
            <a:off x="7843982" y="6365587"/>
            <a:ext cx="2743200" cy="365125"/>
          </a:xfrm>
        </p:spPr>
        <p:txBody>
          <a:bodyPr/>
          <a:lstStyle/>
          <a:p>
            <a:fld id="{FB5313DE-9844-42F1-B1B8-27F2A12A0DE9}" type="slidenum">
              <a:rPr lang="en-GB" smtClean="0"/>
              <a:t>27</a:t>
            </a:fld>
            <a:endParaRPr lang="en-GB" dirty="0"/>
          </a:p>
        </p:txBody>
      </p:sp>
      <p:pic>
        <p:nvPicPr>
          <p:cNvPr id="5" name="Picture 4"/>
          <p:cNvPicPr/>
          <p:nvPr/>
        </p:nvPicPr>
        <p:blipFill rotWithShape="1">
          <a:blip r:embed="rId2"/>
          <a:srcRect l="47106" t="19024" r="991" b="26649"/>
          <a:stretch/>
        </p:blipFill>
        <p:spPr bwMode="auto">
          <a:xfrm>
            <a:off x="1743364" y="4432878"/>
            <a:ext cx="8100290" cy="1744085"/>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flipV="1">
            <a:off x="7720446" y="5837383"/>
            <a:ext cx="247072" cy="1385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flipV="1">
            <a:off x="4335319" y="4789055"/>
            <a:ext cx="15008" cy="4017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61997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Validation of the data by the </a:t>
            </a:r>
            <a:br>
              <a:rPr lang="en-GB" sz="4000" b="1" dirty="0" smtClean="0"/>
            </a:br>
            <a:r>
              <a:rPr lang="en-GB" sz="4000" b="1" dirty="0"/>
              <a:t> </a:t>
            </a:r>
            <a:r>
              <a:rPr lang="en-GB" sz="4000" b="1" dirty="0" smtClean="0"/>
              <a:t>PICANet team</a:t>
            </a:r>
            <a:endParaRPr lang="en-GB" sz="4000" b="1" dirty="0"/>
          </a:p>
        </p:txBody>
      </p:sp>
      <p:sp>
        <p:nvSpPr>
          <p:cNvPr id="3" name="Content Placeholder 2"/>
          <p:cNvSpPr>
            <a:spLocks noGrp="1"/>
          </p:cNvSpPr>
          <p:nvPr>
            <p:ph idx="1"/>
          </p:nvPr>
        </p:nvSpPr>
        <p:spPr>
          <a:xfrm>
            <a:off x="838200" y="2182761"/>
            <a:ext cx="10913532" cy="4173588"/>
          </a:xfrm>
        </p:spPr>
        <p:txBody>
          <a:bodyPr>
            <a:normAutofit/>
          </a:bodyPr>
          <a:lstStyle/>
          <a:p>
            <a:r>
              <a:rPr lang="en-GB" dirty="0" smtClean="0"/>
              <a:t>The PICANet Research Nurse undertakes a desk top review of the organisation’s data status  every 6-8 weeks. An email is sent to units highlighting any outstanding issues</a:t>
            </a:r>
          </a:p>
          <a:p>
            <a:r>
              <a:rPr lang="en-GB" dirty="0" smtClean="0"/>
              <a:t>Validation visits are undertaken by PICANet staff approximately every 2 years</a:t>
            </a:r>
          </a:p>
          <a:p>
            <a:r>
              <a:rPr lang="en-GB" dirty="0" smtClean="0"/>
              <a:t>The organisation’s data is frozen on March 31</a:t>
            </a:r>
            <a:r>
              <a:rPr lang="en-GB" baseline="30000" dirty="0" smtClean="0"/>
              <a:t>st</a:t>
            </a:r>
            <a:r>
              <a:rPr lang="en-GB" dirty="0" smtClean="0"/>
              <a:t> annually. The dataset is then cleaned prior to the publication of the Annual Report. Any queries requiring further review are returned to the owner organisation for checking</a:t>
            </a:r>
          </a:p>
          <a:p>
            <a:endParaRPr lang="en-GB"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FB5313DE-9844-42F1-B1B8-27F2A12A0DE9}" type="slidenum">
              <a:rPr lang="en-GB" smtClean="0"/>
              <a:t>28</a:t>
            </a:fld>
            <a:endParaRPr lang="en-GB"/>
          </a:p>
        </p:txBody>
      </p:sp>
    </p:spTree>
    <p:extLst>
      <p:ext uri="{BB962C8B-B14F-4D97-AF65-F5344CB8AC3E}">
        <p14:creationId xmlns:p14="http://schemas.microsoft.com/office/powerpoint/2010/main" val="518062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2074"/>
            <a:ext cx="10515600" cy="2852737"/>
          </a:xfrm>
        </p:spPr>
        <p:txBody>
          <a:bodyPr>
            <a:normAutofit/>
          </a:bodyPr>
          <a:lstStyle/>
          <a:p>
            <a:r>
              <a:rPr lang="en-GB" dirty="0" smtClean="0"/>
              <a:t>Access to PICANet Web</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29</a:t>
            </a:fld>
            <a:endParaRPr lang="en-GB"/>
          </a:p>
        </p:txBody>
      </p:sp>
    </p:spTree>
    <p:extLst>
      <p:ext uri="{BB962C8B-B14F-4D97-AF65-F5344CB8AC3E}">
        <p14:creationId xmlns:p14="http://schemas.microsoft.com/office/powerpoint/2010/main" val="301528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PICANet data is used </a:t>
            </a:r>
            <a:r>
              <a:rPr lang="en-GB" b="1" dirty="0" smtClean="0"/>
              <a:t>to…</a:t>
            </a:r>
            <a:endParaRPr lang="en-GB" b="1" dirty="0"/>
          </a:p>
        </p:txBody>
      </p:sp>
      <p:sp>
        <p:nvSpPr>
          <p:cNvPr id="6" name="Content Placeholder 5"/>
          <p:cNvSpPr>
            <a:spLocks noGrp="1"/>
          </p:cNvSpPr>
          <p:nvPr>
            <p:ph idx="1"/>
          </p:nvPr>
        </p:nvSpPr>
        <p:spPr>
          <a:xfrm>
            <a:off x="838200" y="2418347"/>
            <a:ext cx="9881937" cy="3007895"/>
          </a:xfrm>
        </p:spPr>
        <p:txBody>
          <a:bodyPr>
            <a:normAutofit/>
          </a:bodyPr>
          <a:lstStyle/>
          <a:p>
            <a:r>
              <a:rPr lang="en-GB" sz="3200" dirty="0" smtClean="0"/>
              <a:t>Identify best clinical practice</a:t>
            </a:r>
          </a:p>
          <a:p>
            <a:r>
              <a:rPr lang="en-GB" sz="3200" dirty="0" smtClean="0"/>
              <a:t>Monitor supply and demand</a:t>
            </a:r>
          </a:p>
          <a:p>
            <a:r>
              <a:rPr lang="en-GB" sz="3200" dirty="0" smtClean="0"/>
              <a:t>Review outcomes of treatment episodes</a:t>
            </a:r>
          </a:p>
          <a:p>
            <a:r>
              <a:rPr lang="en-GB" sz="3200" dirty="0" smtClean="0"/>
              <a:t>Facilitate healthcare planning and resource requirements</a:t>
            </a:r>
          </a:p>
          <a:p>
            <a:r>
              <a:rPr lang="en-GB" sz="3200" dirty="0" smtClean="0"/>
              <a:t>Study the epidemiology of critical illness in children</a:t>
            </a:r>
            <a:endParaRPr lang="en-GB" sz="3200" dirty="0"/>
          </a:p>
        </p:txBody>
      </p:sp>
      <p:sp>
        <p:nvSpPr>
          <p:cNvPr id="4" name="Slide Number Placeholder 3"/>
          <p:cNvSpPr>
            <a:spLocks noGrp="1"/>
          </p:cNvSpPr>
          <p:nvPr>
            <p:ph type="sldNum" sz="quarter" idx="12"/>
          </p:nvPr>
        </p:nvSpPr>
        <p:spPr/>
        <p:txBody>
          <a:bodyPr/>
          <a:lstStyle/>
          <a:p>
            <a:fld id="{FB5313DE-9844-42F1-B1B8-27F2A12A0DE9}" type="slidenum">
              <a:rPr lang="en-GB" smtClean="0"/>
              <a:t>3</a:t>
            </a:fld>
            <a:endParaRPr lang="en-GB"/>
          </a:p>
        </p:txBody>
      </p:sp>
    </p:spTree>
    <p:extLst>
      <p:ext uri="{BB962C8B-B14F-4D97-AF65-F5344CB8AC3E}">
        <p14:creationId xmlns:p14="http://schemas.microsoft.com/office/powerpoint/2010/main" val="3607718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900" b="1" dirty="0" smtClean="0"/>
              <a:t>Named User Access to PICANet Web</a:t>
            </a:r>
            <a:br>
              <a:rPr lang="en-GB" sz="4900" b="1" dirty="0" smtClean="0"/>
            </a:br>
            <a:endParaRPr lang="en-GB" sz="4900" b="1" dirty="0"/>
          </a:p>
        </p:txBody>
      </p:sp>
      <p:sp>
        <p:nvSpPr>
          <p:cNvPr id="3" name="Content Placeholder 2"/>
          <p:cNvSpPr>
            <a:spLocks noGrp="1"/>
          </p:cNvSpPr>
          <p:nvPr>
            <p:ph idx="1"/>
          </p:nvPr>
        </p:nvSpPr>
        <p:spPr>
          <a:xfrm>
            <a:off x="838200" y="1494971"/>
            <a:ext cx="10515600" cy="4681992"/>
          </a:xfrm>
        </p:spPr>
        <p:txBody>
          <a:bodyPr>
            <a:normAutofit/>
          </a:bodyPr>
          <a:lstStyle/>
          <a:p>
            <a:endParaRPr lang="en-GB" dirty="0" smtClean="0"/>
          </a:p>
          <a:p>
            <a:r>
              <a:rPr lang="en-GB" dirty="0" smtClean="0"/>
              <a:t>All organisation staff requiring access to enter or download data from the PICANet Web record must have an individual user name and password. The sharing of user names and passwords is </a:t>
            </a:r>
            <a:r>
              <a:rPr lang="en-GB" u="sng" dirty="0" smtClean="0"/>
              <a:t>strictly banned</a:t>
            </a:r>
          </a:p>
          <a:p>
            <a:r>
              <a:rPr lang="en-GB" dirty="0" smtClean="0"/>
              <a:t>Requests for additional PICANet Web user access may be with written agreement from the designated PICANet Clinical Lead or the Unit Lead in the organisation</a:t>
            </a:r>
          </a:p>
          <a:p>
            <a:r>
              <a:rPr lang="en-GB" dirty="0" smtClean="0"/>
              <a:t>For new user access applications please email: </a:t>
            </a:r>
            <a:r>
              <a:rPr lang="en-GB" dirty="0" smtClean="0">
                <a:hlinkClick r:id="rId2"/>
              </a:rPr>
              <a:t> picanetwebaccess@leeds.ac.uk</a:t>
            </a:r>
            <a:r>
              <a:rPr lang="en-GB" dirty="0" smtClean="0"/>
              <a:t> </a:t>
            </a:r>
          </a:p>
          <a:p>
            <a:endParaRPr lang="en-GB" dirty="0"/>
          </a:p>
          <a:p>
            <a:pPr marL="0" indent="0">
              <a:buNone/>
            </a:pPr>
            <a:endParaRPr lang="en-GB" dirty="0"/>
          </a:p>
          <a:p>
            <a:endParaRPr lang="en-GB" dirty="0" smtClean="0"/>
          </a:p>
          <a:p>
            <a:pPr lvl="1"/>
            <a:endParaRPr lang="en-GB" dirty="0"/>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30</a:t>
            </a:fld>
            <a:endParaRPr lang="en-GB"/>
          </a:p>
        </p:txBody>
      </p:sp>
    </p:spTree>
    <p:extLst>
      <p:ext uri="{BB962C8B-B14F-4D97-AF65-F5344CB8AC3E}">
        <p14:creationId xmlns:p14="http://schemas.microsoft.com/office/powerpoint/2010/main" val="2785294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2074"/>
            <a:ext cx="10515600" cy="2852737"/>
          </a:xfrm>
        </p:spPr>
        <p:txBody>
          <a:bodyPr>
            <a:normAutofit/>
          </a:bodyPr>
          <a:lstStyle/>
          <a:p>
            <a:r>
              <a:rPr lang="en-GB" dirty="0" smtClean="0"/>
              <a:t>Dataset Definitions </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31</a:t>
            </a:fld>
            <a:endParaRPr lang="en-GB"/>
          </a:p>
        </p:txBody>
      </p:sp>
    </p:spTree>
    <p:extLst>
      <p:ext uri="{BB962C8B-B14F-4D97-AF65-F5344CB8AC3E}">
        <p14:creationId xmlns:p14="http://schemas.microsoft.com/office/powerpoint/2010/main" val="3385680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Dataset Definitions Manual</a:t>
            </a:r>
            <a:endParaRPr lang="en-GB" b="1" dirty="0"/>
          </a:p>
        </p:txBody>
      </p:sp>
      <p:sp>
        <p:nvSpPr>
          <p:cNvPr id="6" name="Content Placeholder 5"/>
          <p:cNvSpPr>
            <a:spLocks noGrp="1"/>
          </p:cNvSpPr>
          <p:nvPr>
            <p:ph sz="half" idx="2"/>
          </p:nvPr>
        </p:nvSpPr>
        <p:spPr>
          <a:xfrm>
            <a:off x="6761747" y="2791326"/>
            <a:ext cx="4090738" cy="2671012"/>
          </a:xfrm>
        </p:spPr>
        <p:txBody>
          <a:bodyPr>
            <a:normAutofit fontScale="92500"/>
          </a:bodyPr>
          <a:lstStyle/>
          <a:p>
            <a:pPr marL="0" indent="0">
              <a:buNone/>
            </a:pPr>
            <a:r>
              <a:rPr lang="en-GB" dirty="0" smtClean="0"/>
              <a:t>More detailed information is available in the Admission Dataset Definitions Manual and the Referral &amp; Transport Dataset Definitions Manual. These are available at: </a:t>
            </a:r>
            <a:r>
              <a:rPr lang="en-GB" dirty="0" smtClean="0">
                <a:hlinkClick r:id="rId2"/>
              </a:rPr>
              <a:t>www.picanet.org.uk</a:t>
            </a:r>
            <a:endParaRPr lang="en-GB" dirty="0" smtClean="0"/>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32</a:t>
            </a:fld>
            <a:endParaRPr lang="en-GB"/>
          </a:p>
        </p:txBody>
      </p:sp>
      <p:pic>
        <p:nvPicPr>
          <p:cNvPr id="1026" name="Picture 2" descr="https://www.picanet.org.uk/wp-content/uploads/sites/25/2020/11/V5.4-admissions-manual-Nov-2020.pn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4426" y="1825625"/>
            <a:ext cx="2304000" cy="29412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www.picanet.org.uk/wp-content/uploads/sites/25/2018/02/RT_manual_2.1-212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294" y="2582177"/>
            <a:ext cx="2304000" cy="3073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469787" y="525595"/>
            <a:ext cx="2597121" cy="1371719"/>
          </a:xfrm>
          <a:prstGeom prst="rect">
            <a:avLst/>
          </a:prstGeom>
        </p:spPr>
      </p:pic>
    </p:spTree>
    <p:extLst>
      <p:ext uri="{BB962C8B-B14F-4D97-AF65-F5344CB8AC3E}">
        <p14:creationId xmlns:p14="http://schemas.microsoft.com/office/powerpoint/2010/main" val="2925252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2074"/>
            <a:ext cx="10515600" cy="2852737"/>
          </a:xfrm>
        </p:spPr>
        <p:txBody>
          <a:bodyPr>
            <a:normAutofit/>
          </a:bodyPr>
          <a:lstStyle/>
          <a:p>
            <a:r>
              <a:rPr lang="en-GB" dirty="0" smtClean="0"/>
              <a:t>Where to go for help</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33</a:t>
            </a:fld>
            <a:endParaRPr lang="en-GB"/>
          </a:p>
        </p:txBody>
      </p:sp>
    </p:spTree>
    <p:extLst>
      <p:ext uri="{BB962C8B-B14F-4D97-AF65-F5344CB8AC3E}">
        <p14:creationId xmlns:p14="http://schemas.microsoft.com/office/powerpoint/2010/main" val="2951401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9990221" cy="898191"/>
          </a:xfrm>
        </p:spPr>
        <p:txBody>
          <a:bodyPr>
            <a:normAutofit fontScale="90000"/>
          </a:bodyPr>
          <a:lstStyle/>
          <a:p>
            <a:r>
              <a:rPr lang="en-GB" dirty="0" smtClean="0"/>
              <a:t/>
            </a:r>
            <a:br>
              <a:rPr lang="en-GB" dirty="0" smtClean="0"/>
            </a:br>
            <a:r>
              <a:rPr lang="en-GB" sz="4900" b="1" dirty="0" smtClean="0"/>
              <a:t>How </a:t>
            </a:r>
            <a:r>
              <a:rPr lang="en-GB" sz="4900" b="1" dirty="0"/>
              <a:t>to complete </a:t>
            </a:r>
            <a:r>
              <a:rPr lang="en-GB" sz="4900" b="1" dirty="0" smtClean="0"/>
              <a:t>a </a:t>
            </a:r>
            <a:r>
              <a:rPr lang="en-GB" sz="4900" b="1" dirty="0"/>
              <a:t>data collection form</a:t>
            </a:r>
            <a:br>
              <a:rPr lang="en-GB" sz="4900" b="1" dirty="0"/>
            </a:br>
            <a:endParaRPr lang="en-GB" sz="4900" b="1" dirty="0"/>
          </a:p>
        </p:txBody>
      </p:sp>
      <p:sp>
        <p:nvSpPr>
          <p:cNvPr id="8" name="Content Placeholder 7"/>
          <p:cNvSpPr>
            <a:spLocks noGrp="1"/>
          </p:cNvSpPr>
          <p:nvPr>
            <p:ph sz="half" idx="2"/>
          </p:nvPr>
        </p:nvSpPr>
        <p:spPr>
          <a:xfrm>
            <a:off x="7230979" y="2863516"/>
            <a:ext cx="3597442" cy="2671010"/>
          </a:xfrm>
        </p:spPr>
        <p:txBody>
          <a:bodyPr/>
          <a:lstStyle/>
          <a:p>
            <a:pPr marL="0" indent="0">
              <a:buNone/>
            </a:pPr>
            <a:r>
              <a:rPr lang="en-GB" dirty="0" smtClean="0"/>
              <a:t>Step by step guidance  on completing the Admission and Referral &amp; Transport forms is available at</a:t>
            </a:r>
          </a:p>
          <a:p>
            <a:pPr marL="0" indent="0">
              <a:buNone/>
            </a:pPr>
            <a:r>
              <a:rPr lang="en-GB" dirty="0" smtClean="0">
                <a:hlinkClick r:id="rId2"/>
              </a:rPr>
              <a:t>www.picanet.org.uk</a:t>
            </a:r>
            <a:endParaRPr lang="en-GB" dirty="0" smtClean="0"/>
          </a:p>
          <a:p>
            <a:pPr marL="0" indent="0">
              <a:buNone/>
            </a:pPr>
            <a:endParaRPr lang="en-GB" dirty="0" smtClean="0"/>
          </a:p>
          <a:p>
            <a:pPr marL="0" indent="0">
              <a:buNone/>
            </a:pPr>
            <a:endParaRPr lang="en-GB" dirty="0"/>
          </a:p>
        </p:txBody>
      </p:sp>
      <p:sp>
        <p:nvSpPr>
          <p:cNvPr id="5" name="Slide Number Placeholder 4"/>
          <p:cNvSpPr>
            <a:spLocks noGrp="1"/>
          </p:cNvSpPr>
          <p:nvPr>
            <p:ph type="sldNum" sz="quarter" idx="12"/>
          </p:nvPr>
        </p:nvSpPr>
        <p:spPr/>
        <p:txBody>
          <a:bodyPr/>
          <a:lstStyle/>
          <a:p>
            <a:fld id="{FB5313DE-9844-42F1-B1B8-27F2A12A0DE9}" type="slidenum">
              <a:rPr lang="en-GB" smtClean="0"/>
              <a:t>34</a:t>
            </a:fld>
            <a:endParaRPr lang="en-GB"/>
          </a:p>
        </p:txBody>
      </p:sp>
      <p:pic>
        <p:nvPicPr>
          <p:cNvPr id="2052" name="Picture 4" descr="https://www.picanet.org.uk/wp-content/uploads/sites/25/2018/11/How-to-complete-a-referral.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24" y="1356482"/>
            <a:ext cx="4620242" cy="324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s://www.picanet.org.uk/wp-content/uploads/sites/25/2018/03/HowTo-Admissions_Jan2918.pn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2107749" y="3086230"/>
            <a:ext cx="4382466" cy="32701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12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endParaRPr lang="en-GB" dirty="0"/>
          </a:p>
        </p:txBody>
      </p:sp>
      <p:sp>
        <p:nvSpPr>
          <p:cNvPr id="3" name="Content Placeholder 2"/>
          <p:cNvSpPr>
            <a:spLocks noGrp="1"/>
          </p:cNvSpPr>
          <p:nvPr>
            <p:ph idx="1"/>
          </p:nvPr>
        </p:nvSpPr>
        <p:spPr>
          <a:xfrm>
            <a:off x="1359568" y="2069432"/>
            <a:ext cx="9384632" cy="2755231"/>
          </a:xfrm>
        </p:spPr>
        <p:txBody>
          <a:bodyPr>
            <a:normAutofit/>
          </a:bodyPr>
          <a:lstStyle/>
          <a:p>
            <a:endParaRPr lang="en-GB" dirty="0" smtClean="0"/>
          </a:p>
          <a:p>
            <a:pPr marL="0" indent="0">
              <a:buNone/>
            </a:pPr>
            <a:r>
              <a:rPr lang="en-GB" sz="4000" dirty="0" smtClean="0"/>
              <a:t>The PICANet team may be contacted with  any additional queries.</a:t>
            </a:r>
          </a:p>
          <a:p>
            <a:pPr marL="0" indent="0">
              <a:buNone/>
            </a:pPr>
            <a:r>
              <a:rPr lang="en-GB" sz="4000" dirty="0"/>
              <a:t>P</a:t>
            </a:r>
            <a:r>
              <a:rPr lang="en-GB" sz="4000" dirty="0" smtClean="0"/>
              <a:t>lease email </a:t>
            </a:r>
            <a:r>
              <a:rPr lang="en-GB" sz="4000" dirty="0" smtClean="0">
                <a:hlinkClick r:id="rId2"/>
              </a:rPr>
              <a:t>picanet@leeds.ac.uk</a:t>
            </a:r>
            <a:endParaRPr lang="en-GB" sz="4000" dirty="0" smtClean="0"/>
          </a:p>
          <a:p>
            <a:pPr marL="0" indent="0">
              <a:buNone/>
            </a:pPr>
            <a:endParaRPr lang="en-GB" dirty="0" smtClean="0"/>
          </a:p>
          <a:p>
            <a:endParaRPr lang="en-GB" dirty="0" smtClean="0"/>
          </a:p>
          <a:p>
            <a:pPr lvl="1"/>
            <a:endParaRPr lang="en-GB" dirty="0"/>
          </a:p>
          <a:p>
            <a:pPr lvl="1"/>
            <a:endParaRPr lang="en-GB" dirty="0" smtClean="0"/>
          </a:p>
          <a:p>
            <a:endParaRPr lang="en-GB"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5313DE-9844-42F1-B1B8-27F2A12A0DE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54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8685"/>
            <a:ext cx="10515600" cy="1325563"/>
          </a:xfrm>
        </p:spPr>
        <p:txBody>
          <a:bodyPr>
            <a:normAutofit/>
          </a:bodyPr>
          <a:lstStyle/>
          <a:p>
            <a:r>
              <a:rPr lang="en-GB" b="1" dirty="0" smtClean="0"/>
              <a:t>What do I need to know ?</a:t>
            </a:r>
            <a:endParaRPr lang="en-GB" b="1" dirty="0"/>
          </a:p>
        </p:txBody>
      </p:sp>
      <p:sp>
        <p:nvSpPr>
          <p:cNvPr id="3" name="Content Placeholder 2"/>
          <p:cNvSpPr>
            <a:spLocks noGrp="1"/>
          </p:cNvSpPr>
          <p:nvPr>
            <p:ph idx="1"/>
          </p:nvPr>
        </p:nvSpPr>
        <p:spPr>
          <a:xfrm>
            <a:off x="838200" y="1774109"/>
            <a:ext cx="10515600" cy="4351338"/>
          </a:xfrm>
        </p:spPr>
        <p:txBody>
          <a:bodyPr>
            <a:normAutofit lnSpcReduction="10000"/>
          </a:bodyPr>
          <a:lstStyle/>
          <a:p>
            <a:r>
              <a:rPr lang="en-GB" sz="2400" dirty="0" smtClean="0"/>
              <a:t>Understand the process in your own unit for obtaining, </a:t>
            </a:r>
            <a:r>
              <a:rPr lang="en-GB" sz="2400" dirty="0" smtClean="0"/>
              <a:t>recording, </a:t>
            </a:r>
            <a:r>
              <a:rPr lang="en-GB" sz="2400" dirty="0" smtClean="0"/>
              <a:t>and entering data on PICANet Web</a:t>
            </a:r>
          </a:p>
          <a:p>
            <a:pPr marL="0" indent="0">
              <a:buNone/>
            </a:pPr>
            <a:endParaRPr lang="en-GB" sz="1400" dirty="0" smtClean="0"/>
          </a:p>
          <a:p>
            <a:r>
              <a:rPr lang="en-GB" sz="2400" dirty="0"/>
              <a:t>Understand the timelines for </a:t>
            </a:r>
            <a:r>
              <a:rPr lang="en-GB" sz="2400" dirty="0" smtClean="0"/>
              <a:t>data submission</a:t>
            </a:r>
            <a:endParaRPr lang="en-GB" sz="2400" dirty="0"/>
          </a:p>
          <a:p>
            <a:endParaRPr lang="en-GB" sz="1500" dirty="0"/>
          </a:p>
          <a:p>
            <a:r>
              <a:rPr lang="en-GB" sz="2400" dirty="0"/>
              <a:t>Understand why data quality is important</a:t>
            </a:r>
          </a:p>
          <a:p>
            <a:endParaRPr lang="en-GB" sz="1500" dirty="0" smtClean="0"/>
          </a:p>
          <a:p>
            <a:r>
              <a:rPr lang="en-GB" sz="2400" dirty="0"/>
              <a:t>Understand and be familiar with the PICANet Admission Dataset Definitions, and the Referral </a:t>
            </a:r>
            <a:r>
              <a:rPr lang="en-GB" sz="2400" dirty="0" smtClean="0"/>
              <a:t>&amp; </a:t>
            </a:r>
            <a:r>
              <a:rPr lang="en-GB" sz="2400" dirty="0"/>
              <a:t>Transport Dataset Definitions (where appropriate). </a:t>
            </a:r>
            <a:br>
              <a:rPr lang="en-GB" sz="2400" dirty="0"/>
            </a:br>
            <a:r>
              <a:rPr lang="en-GB" sz="2400" dirty="0"/>
              <a:t>Copies can be downloaded from </a:t>
            </a:r>
            <a:r>
              <a:rPr lang="en-GB" sz="2400" dirty="0" smtClean="0">
                <a:hlinkClick r:id="rId2"/>
              </a:rPr>
              <a:t>www.picanet.org.uk</a:t>
            </a:r>
            <a:endParaRPr lang="en-GB" sz="2400" dirty="0" smtClean="0"/>
          </a:p>
          <a:p>
            <a:endParaRPr lang="en-GB" sz="1500" dirty="0"/>
          </a:p>
          <a:p>
            <a:r>
              <a:rPr lang="en-GB" sz="2400" dirty="0"/>
              <a:t>Understand how to </a:t>
            </a:r>
            <a:r>
              <a:rPr lang="en-GB" sz="2400" dirty="0" smtClean="0"/>
              <a:t>request </a:t>
            </a:r>
            <a:r>
              <a:rPr lang="en-GB" sz="2400" dirty="0"/>
              <a:t>access to PICANet </a:t>
            </a:r>
            <a:r>
              <a:rPr lang="en-GB" sz="2400" dirty="0" smtClean="0"/>
              <a:t>Web</a:t>
            </a:r>
            <a:endParaRPr lang="en-GB" sz="2400" dirty="0"/>
          </a:p>
          <a:p>
            <a:endParaRPr lang="en-GB" dirty="0" smtClean="0"/>
          </a:p>
        </p:txBody>
      </p:sp>
      <p:sp>
        <p:nvSpPr>
          <p:cNvPr id="5" name="Slide Number Placeholder 4"/>
          <p:cNvSpPr>
            <a:spLocks noGrp="1"/>
          </p:cNvSpPr>
          <p:nvPr>
            <p:ph type="sldNum" sz="quarter" idx="12"/>
          </p:nvPr>
        </p:nvSpPr>
        <p:spPr/>
        <p:txBody>
          <a:bodyPr/>
          <a:lstStyle/>
          <a:p>
            <a:fld id="{FB5313DE-9844-42F1-B1B8-27F2A12A0DE9}" type="slidenum">
              <a:rPr lang="en-GB" smtClean="0"/>
              <a:t>4</a:t>
            </a:fld>
            <a:endParaRPr lang="en-GB"/>
          </a:p>
        </p:txBody>
      </p:sp>
    </p:spTree>
    <p:extLst>
      <p:ext uri="{BB962C8B-B14F-4D97-AF65-F5344CB8AC3E}">
        <p14:creationId xmlns:p14="http://schemas.microsoft.com/office/powerpoint/2010/main" val="375139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dirty="0" smtClean="0"/>
              <a:t>Obtaining</a:t>
            </a:r>
            <a:r>
              <a:rPr lang="en-GB" dirty="0"/>
              <a:t>, </a:t>
            </a:r>
            <a:r>
              <a:rPr lang="en-GB" dirty="0" smtClean="0"/>
              <a:t>recording</a:t>
            </a:r>
            <a:r>
              <a:rPr lang="en-GB" dirty="0"/>
              <a:t>, </a:t>
            </a:r>
            <a:r>
              <a:rPr lang="en-GB" dirty="0" smtClean="0"/>
              <a:t>and entering </a:t>
            </a:r>
            <a:r>
              <a:rPr lang="en-GB" dirty="0"/>
              <a:t>data on PICANet </a:t>
            </a:r>
            <a:r>
              <a:rPr lang="en-GB" dirty="0" smtClean="0"/>
              <a:t>Web</a:t>
            </a:r>
            <a:endParaRPr lang="en-GB" dirty="0"/>
          </a:p>
        </p:txBody>
      </p:sp>
      <p:sp>
        <p:nvSpPr>
          <p:cNvPr id="4" name="Slide Number Placeholder 3"/>
          <p:cNvSpPr>
            <a:spLocks noGrp="1"/>
          </p:cNvSpPr>
          <p:nvPr>
            <p:ph type="sldNum" sz="quarter" idx="12"/>
          </p:nvPr>
        </p:nvSpPr>
        <p:spPr/>
        <p:txBody>
          <a:bodyPr/>
          <a:lstStyle/>
          <a:p>
            <a:fld id="{FB5313DE-9844-42F1-B1B8-27F2A12A0DE9}" type="slidenum">
              <a:rPr lang="en-GB" smtClean="0"/>
              <a:t>5</a:t>
            </a:fld>
            <a:endParaRPr lang="en-GB"/>
          </a:p>
        </p:txBody>
      </p:sp>
    </p:spTree>
    <p:extLst>
      <p:ext uri="{BB962C8B-B14F-4D97-AF65-F5344CB8AC3E}">
        <p14:creationId xmlns:p14="http://schemas.microsoft.com/office/powerpoint/2010/main" val="4100308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2880" y="1377639"/>
            <a:ext cx="2240280" cy="3259345"/>
            <a:chOff x="7741920" y="1392555"/>
            <a:chExt cx="2240280" cy="3259345"/>
          </a:xfrm>
        </p:grpSpPr>
        <p:pic>
          <p:nvPicPr>
            <p:cNvPr id="8" name="Picture 7"/>
            <p:cNvPicPr/>
            <p:nvPr/>
          </p:nvPicPr>
          <p:blipFill rotWithShape="1">
            <a:blip r:embed="rId2"/>
            <a:srcRect l="33648" t="12551" r="34925" b="2409"/>
            <a:stretch/>
          </p:blipFill>
          <p:spPr bwMode="auto">
            <a:xfrm>
              <a:off x="7753032" y="1392555"/>
              <a:ext cx="2229168" cy="325934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7741920" y="1392555"/>
              <a:ext cx="2240280" cy="3244429"/>
            </a:xfrm>
            <a:prstGeom prst="rect">
              <a:avLst/>
            </a:prstGeom>
            <a:solidFill>
              <a:srgbClr val="7030A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normAutofit/>
          </a:bodyPr>
          <a:lstStyle/>
          <a:p>
            <a:r>
              <a:rPr lang="en-GB" b="1" dirty="0" smtClean="0"/>
              <a:t>Process of submission</a:t>
            </a:r>
            <a:endParaRPr lang="en-GB" b="1" dirty="0"/>
          </a:p>
        </p:txBody>
      </p:sp>
      <p:sp>
        <p:nvSpPr>
          <p:cNvPr id="3" name="Content Placeholder 2"/>
          <p:cNvSpPr>
            <a:spLocks noGrp="1"/>
          </p:cNvSpPr>
          <p:nvPr>
            <p:ph idx="1"/>
          </p:nvPr>
        </p:nvSpPr>
        <p:spPr/>
        <p:txBody>
          <a:bodyPr>
            <a:normAutofit/>
          </a:bodyPr>
          <a:lstStyle/>
          <a:p>
            <a:pPr marL="0" indent="0">
              <a:buNone/>
            </a:pPr>
            <a:r>
              <a:rPr lang="en-GB" sz="3200" dirty="0" smtClean="0"/>
              <a:t>There are two </a:t>
            </a:r>
            <a:r>
              <a:rPr lang="en-GB" sz="3200" dirty="0" smtClean="0"/>
              <a:t>modes </a:t>
            </a:r>
            <a:r>
              <a:rPr lang="en-GB" sz="3200" dirty="0" smtClean="0"/>
              <a:t>of submission for</a:t>
            </a:r>
          </a:p>
          <a:p>
            <a:pPr marL="0" indent="0">
              <a:buNone/>
            </a:pPr>
            <a:r>
              <a:rPr lang="en-GB" sz="3200" dirty="0" smtClean="0"/>
              <a:t>uploading data to PICANet Web. </a:t>
            </a:r>
          </a:p>
          <a:p>
            <a:pPr marL="0" indent="0">
              <a:buNone/>
            </a:pPr>
            <a:endParaRPr lang="en-GB" sz="1200" dirty="0"/>
          </a:p>
          <a:p>
            <a:pPr marL="571500" indent="-571500">
              <a:buAutoNum type="romanLcParenR"/>
            </a:pPr>
            <a:r>
              <a:rPr lang="en-GB" sz="3200" dirty="0" smtClean="0"/>
              <a:t>manual data entry – data is recorded </a:t>
            </a:r>
            <a:r>
              <a:rPr lang="en-GB" sz="3200" dirty="0"/>
              <a:t/>
            </a:r>
            <a:br>
              <a:rPr lang="en-GB" sz="3200" dirty="0"/>
            </a:br>
            <a:r>
              <a:rPr lang="en-GB" sz="3200" dirty="0" smtClean="0"/>
              <a:t>on a data collection form </a:t>
            </a:r>
            <a:r>
              <a:rPr lang="en-GB" sz="3200" i="1" dirty="0" smtClean="0"/>
              <a:t>or </a:t>
            </a:r>
            <a:br>
              <a:rPr lang="en-GB" sz="3200" i="1" dirty="0" smtClean="0"/>
            </a:br>
            <a:r>
              <a:rPr lang="en-GB" sz="3200" dirty="0" smtClean="0"/>
              <a:t>extracted from an electronic </a:t>
            </a:r>
            <a:br>
              <a:rPr lang="en-GB" sz="3200" dirty="0" smtClean="0"/>
            </a:br>
            <a:r>
              <a:rPr lang="en-GB" sz="3200" dirty="0" smtClean="0"/>
              <a:t>system                         </a:t>
            </a:r>
            <a:endParaRPr lang="en-GB" sz="3200" dirty="0"/>
          </a:p>
          <a:p>
            <a:pPr marL="0" indent="0">
              <a:buNone/>
            </a:pPr>
            <a:endParaRPr lang="en-GB" sz="1000" dirty="0" smtClean="0"/>
          </a:p>
          <a:p>
            <a:pPr marL="0" indent="0">
              <a:buNone/>
            </a:pPr>
            <a:r>
              <a:rPr lang="en-GB" sz="3200" dirty="0" smtClean="0"/>
              <a:t>ii) imported from another database</a:t>
            </a:r>
          </a:p>
          <a:p>
            <a:endParaRPr lang="en-GB" sz="3200" dirty="0" smtClean="0"/>
          </a:p>
          <a:p>
            <a:endParaRPr lang="en-GB" dirty="0"/>
          </a:p>
        </p:txBody>
      </p:sp>
      <p:sp>
        <p:nvSpPr>
          <p:cNvPr id="5" name="Slide Number Placeholder 4"/>
          <p:cNvSpPr>
            <a:spLocks noGrp="1"/>
          </p:cNvSpPr>
          <p:nvPr>
            <p:ph type="sldNum" sz="quarter" idx="12"/>
          </p:nvPr>
        </p:nvSpPr>
        <p:spPr/>
        <p:txBody>
          <a:bodyPr/>
          <a:lstStyle/>
          <a:p>
            <a:fld id="{FB5313DE-9844-42F1-B1B8-27F2A12A0DE9}" type="slidenum">
              <a:rPr lang="en-GB" smtClean="0"/>
              <a:t>6</a:t>
            </a:fld>
            <a:endParaRPr lang="en-GB"/>
          </a:p>
        </p:txBody>
      </p:sp>
      <p:pic>
        <p:nvPicPr>
          <p:cNvPr id="9" name="Picture 8"/>
          <p:cNvPicPr>
            <a:picLocks noChangeAspect="1"/>
          </p:cNvPicPr>
          <p:nvPr/>
        </p:nvPicPr>
        <p:blipFill rotWithShape="1">
          <a:blip r:embed="rId3"/>
          <a:srcRect t="12937" r="71171" b="65942"/>
          <a:stretch/>
        </p:blipFill>
        <p:spPr bwMode="auto">
          <a:xfrm>
            <a:off x="6346374" y="4218829"/>
            <a:ext cx="5355400" cy="11880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742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8720"/>
            <a:ext cx="10515600" cy="980706"/>
          </a:xfrm>
        </p:spPr>
        <p:txBody>
          <a:bodyPr/>
          <a:lstStyle/>
          <a:p>
            <a:r>
              <a:rPr lang="en-GB" b="1" dirty="0" smtClean="0"/>
              <a:t>Data collection in PICU</a:t>
            </a:r>
            <a:endParaRPr lang="en-GB" b="1" dirty="0"/>
          </a:p>
        </p:txBody>
      </p:sp>
      <p:sp>
        <p:nvSpPr>
          <p:cNvPr id="4" name="Slide Number Placeholder 3"/>
          <p:cNvSpPr>
            <a:spLocks noGrp="1"/>
          </p:cNvSpPr>
          <p:nvPr>
            <p:ph type="sldNum" sz="quarter" idx="12"/>
          </p:nvPr>
        </p:nvSpPr>
        <p:spPr/>
        <p:txBody>
          <a:bodyPr/>
          <a:lstStyle/>
          <a:p>
            <a:fld id="{FB5313DE-9844-42F1-B1B8-27F2A12A0DE9}" type="slidenum">
              <a:rPr lang="en-GB" smtClean="0"/>
              <a:t>7</a:t>
            </a:fld>
            <a:endParaRPr lang="en-GB"/>
          </a:p>
        </p:txBody>
      </p:sp>
      <p:pic>
        <p:nvPicPr>
          <p:cNvPr id="1026" name="Picture 2" descr="Image result for hospital not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74" r="23415"/>
          <a:stretch/>
        </p:blipFill>
        <p:spPr bwMode="auto">
          <a:xfrm>
            <a:off x="567744" y="1559620"/>
            <a:ext cx="1176537" cy="1626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puter screen in hospital"/>
          <p:cNvPicPr>
            <a:picLocks noChangeAspect="1" noChangeArrowheads="1"/>
          </p:cNvPicPr>
          <p:nvPr/>
        </p:nvPicPr>
        <p:blipFill rotWithShape="1">
          <a:blip r:embed="rId4">
            <a:extLst>
              <a:ext uri="{28A0092B-C50C-407E-A947-70E740481C1C}">
                <a14:useLocalDpi xmlns:a14="http://schemas.microsoft.com/office/drawing/2010/main" val="0"/>
              </a:ext>
            </a:extLst>
          </a:blip>
          <a:srcRect l="6261" t="7359" r="12321"/>
          <a:stretch/>
        </p:blipFill>
        <p:spPr bwMode="auto">
          <a:xfrm>
            <a:off x="567744" y="4378102"/>
            <a:ext cx="1553013" cy="1134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9373617" y="3123757"/>
            <a:ext cx="2174081" cy="119423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6"/>
          <a:srcRect l="19390" t="22255" r="19926" b="12951"/>
          <a:stretch/>
        </p:blipFill>
        <p:spPr>
          <a:xfrm>
            <a:off x="6243574" y="1601001"/>
            <a:ext cx="1948441" cy="1250723"/>
          </a:xfrm>
          <a:prstGeom prst="rect">
            <a:avLst/>
          </a:prstGeom>
        </p:spPr>
      </p:pic>
      <p:sp>
        <p:nvSpPr>
          <p:cNvPr id="7" name="Right Arrow 6"/>
          <p:cNvSpPr/>
          <p:nvPr/>
        </p:nvSpPr>
        <p:spPr>
          <a:xfrm>
            <a:off x="1991911" y="2108200"/>
            <a:ext cx="1073204" cy="26331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9376926">
            <a:off x="1931569" y="3610955"/>
            <a:ext cx="1073204" cy="22091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882469" y="2120304"/>
            <a:ext cx="1073204" cy="26331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2309855">
            <a:off x="8268609" y="2668953"/>
            <a:ext cx="812889" cy="227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flipV="1">
            <a:off x="2120757" y="4865889"/>
            <a:ext cx="2305291" cy="27927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81000" y="3186551"/>
            <a:ext cx="1610911" cy="1200329"/>
          </a:xfrm>
          <a:prstGeom prst="rect">
            <a:avLst/>
          </a:prstGeom>
          <a:noFill/>
        </p:spPr>
        <p:txBody>
          <a:bodyPr wrap="square" rtlCol="0">
            <a:spAutoFit/>
          </a:bodyPr>
          <a:lstStyle/>
          <a:p>
            <a:r>
              <a:rPr lang="en-GB" dirty="0" smtClean="0"/>
              <a:t>Paper notes / charts and Transport documentation</a:t>
            </a:r>
            <a:endParaRPr lang="en-GB" dirty="0"/>
          </a:p>
        </p:txBody>
      </p:sp>
      <p:sp>
        <p:nvSpPr>
          <p:cNvPr id="16" name="TextBox 15"/>
          <p:cNvSpPr txBox="1"/>
          <p:nvPr/>
        </p:nvSpPr>
        <p:spPr>
          <a:xfrm>
            <a:off x="457200" y="5486400"/>
            <a:ext cx="1721459" cy="646331"/>
          </a:xfrm>
          <a:prstGeom prst="rect">
            <a:avLst/>
          </a:prstGeom>
          <a:noFill/>
        </p:spPr>
        <p:txBody>
          <a:bodyPr wrap="square" rtlCol="0">
            <a:spAutoFit/>
          </a:bodyPr>
          <a:lstStyle/>
          <a:p>
            <a:r>
              <a:rPr lang="en-GB" dirty="0" smtClean="0"/>
              <a:t>Electronic notes &amp; charts</a:t>
            </a:r>
            <a:endParaRPr lang="en-GB" dirty="0"/>
          </a:p>
        </p:txBody>
      </p:sp>
      <p:sp>
        <p:nvSpPr>
          <p:cNvPr id="22" name="TextBox 21"/>
          <p:cNvSpPr txBox="1"/>
          <p:nvPr/>
        </p:nvSpPr>
        <p:spPr>
          <a:xfrm>
            <a:off x="8882632" y="5162118"/>
            <a:ext cx="2976216" cy="369332"/>
          </a:xfrm>
          <a:prstGeom prst="rect">
            <a:avLst/>
          </a:prstGeom>
          <a:noFill/>
        </p:spPr>
        <p:txBody>
          <a:bodyPr wrap="square" rtlCol="0">
            <a:spAutoFit/>
          </a:bodyPr>
          <a:lstStyle/>
          <a:p>
            <a:r>
              <a:rPr lang="en-GB" dirty="0" smtClean="0"/>
              <a:t>IMPORTED</a:t>
            </a:r>
            <a:r>
              <a:rPr lang="en-GB" b="1" dirty="0" smtClean="0"/>
              <a:t> </a:t>
            </a:r>
            <a:r>
              <a:rPr lang="en-GB" dirty="0" smtClean="0"/>
              <a:t>to PICANet Web</a:t>
            </a:r>
            <a:endParaRPr lang="en-GB" dirty="0"/>
          </a:p>
        </p:txBody>
      </p:sp>
      <p:sp>
        <p:nvSpPr>
          <p:cNvPr id="23" name="TextBox 22"/>
          <p:cNvSpPr txBox="1"/>
          <p:nvPr/>
        </p:nvSpPr>
        <p:spPr>
          <a:xfrm>
            <a:off x="3154533" y="3315095"/>
            <a:ext cx="2264538" cy="923330"/>
          </a:xfrm>
          <a:prstGeom prst="rect">
            <a:avLst/>
          </a:prstGeom>
          <a:noFill/>
        </p:spPr>
        <p:txBody>
          <a:bodyPr wrap="square" rtlCol="0">
            <a:spAutoFit/>
          </a:bodyPr>
          <a:lstStyle/>
          <a:p>
            <a:r>
              <a:rPr lang="en-GB" dirty="0" smtClean="0"/>
              <a:t>PICANet admission, referral &amp; transport form or in-house form</a:t>
            </a:r>
            <a:endParaRPr lang="en-GB" dirty="0"/>
          </a:p>
        </p:txBody>
      </p:sp>
      <p:sp>
        <p:nvSpPr>
          <p:cNvPr id="25" name="TextBox 24"/>
          <p:cNvSpPr txBox="1"/>
          <p:nvPr/>
        </p:nvSpPr>
        <p:spPr>
          <a:xfrm>
            <a:off x="6162417" y="2860462"/>
            <a:ext cx="1948441" cy="646331"/>
          </a:xfrm>
          <a:prstGeom prst="rect">
            <a:avLst/>
          </a:prstGeom>
          <a:noFill/>
        </p:spPr>
        <p:txBody>
          <a:bodyPr wrap="square" rtlCol="0">
            <a:spAutoFit/>
          </a:bodyPr>
          <a:lstStyle/>
          <a:p>
            <a:r>
              <a:rPr lang="en-GB" dirty="0" smtClean="0"/>
              <a:t>Manual data entry to PICANet Web </a:t>
            </a:r>
            <a:endParaRPr lang="en-GB" dirty="0"/>
          </a:p>
        </p:txBody>
      </p:sp>
      <p:pic>
        <p:nvPicPr>
          <p:cNvPr id="30" name="Picture 29" descr="S:\Faculty-of-Medicine-and-Health\PEG\PEG\PICANET\Clerical\Images_Logos\New PICANet Logo 2013\FINAL\New PICANet Logo_Re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0328" y="365126"/>
            <a:ext cx="1990605" cy="11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ile:Oxygen15.04.1-computer-laptop.svg - Met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8255" y="4221839"/>
            <a:ext cx="1945057" cy="1825550"/>
          </a:xfrm>
          <a:prstGeom prst="rect">
            <a:avLst/>
          </a:prstGeom>
        </p:spPr>
      </p:pic>
      <p:sp>
        <p:nvSpPr>
          <p:cNvPr id="8" name="Bent-Up Arrow 7"/>
          <p:cNvSpPr/>
          <p:nvPr/>
        </p:nvSpPr>
        <p:spPr>
          <a:xfrm>
            <a:off x="8986981" y="4551577"/>
            <a:ext cx="1145309" cy="508766"/>
          </a:xfrm>
          <a:prstGeom prst="ben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rotWithShape="1">
          <a:blip r:embed="rId9"/>
          <a:srcRect t="12937" r="82063" b="65942"/>
          <a:stretch/>
        </p:blipFill>
        <p:spPr bwMode="auto">
          <a:xfrm>
            <a:off x="6162417" y="4638543"/>
            <a:ext cx="2782756" cy="992142"/>
          </a:xfrm>
          <a:prstGeom prst="rect">
            <a:avLst/>
          </a:prstGeom>
          <a:ln>
            <a:solidFill>
              <a:schemeClr val="tx1"/>
            </a:solidFill>
          </a:ln>
          <a:extLst>
            <a:ext uri="{53640926-AAD7-44D8-BBD7-CCE9431645EC}">
              <a14:shadowObscured xmlns:a14="http://schemas.microsoft.com/office/drawing/2010/main"/>
            </a:ext>
          </a:extLst>
        </p:spPr>
      </p:pic>
      <p:grpSp>
        <p:nvGrpSpPr>
          <p:cNvPr id="26" name="Group 25"/>
          <p:cNvGrpSpPr/>
          <p:nvPr/>
        </p:nvGrpSpPr>
        <p:grpSpPr>
          <a:xfrm>
            <a:off x="3240301" y="1149640"/>
            <a:ext cx="1269207" cy="1917120"/>
            <a:chOff x="7741920" y="1392555"/>
            <a:chExt cx="2240280" cy="3259345"/>
          </a:xfrm>
        </p:grpSpPr>
        <p:pic>
          <p:nvPicPr>
            <p:cNvPr id="27" name="Picture 26"/>
            <p:cNvPicPr/>
            <p:nvPr/>
          </p:nvPicPr>
          <p:blipFill rotWithShape="1">
            <a:blip r:embed="rId10"/>
            <a:srcRect l="33648" t="12551" r="34925" b="2409"/>
            <a:stretch/>
          </p:blipFill>
          <p:spPr bwMode="auto">
            <a:xfrm>
              <a:off x="7753032" y="1392555"/>
              <a:ext cx="2229168" cy="3259345"/>
            </a:xfrm>
            <a:prstGeom prst="rect">
              <a:avLst/>
            </a:prstGeom>
            <a:ln>
              <a:noFill/>
            </a:ln>
            <a:extLst>
              <a:ext uri="{53640926-AAD7-44D8-BBD7-CCE9431645EC}">
                <a14:shadowObscured xmlns:a14="http://schemas.microsoft.com/office/drawing/2010/main"/>
              </a:ext>
            </a:extLst>
          </p:spPr>
        </p:pic>
        <p:sp>
          <p:nvSpPr>
            <p:cNvPr id="28" name="Rectangle 27"/>
            <p:cNvSpPr/>
            <p:nvPr/>
          </p:nvSpPr>
          <p:spPr>
            <a:xfrm>
              <a:off x="7741920" y="1392555"/>
              <a:ext cx="2240280" cy="3244429"/>
            </a:xfrm>
            <a:prstGeom prst="rect">
              <a:avLst/>
            </a:prstGeom>
            <a:solidFill>
              <a:srgbClr val="7030A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Arrow Connector 5"/>
          <p:cNvCxnSpPr/>
          <p:nvPr/>
        </p:nvCxnSpPr>
        <p:spPr>
          <a:xfrm flipH="1" flipV="1">
            <a:off x="8738646" y="4885158"/>
            <a:ext cx="8190" cy="69068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40939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data is required and why?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1133394"/>
              </p:ext>
            </p:extLst>
          </p:nvPr>
        </p:nvGraphicFramePr>
        <p:xfrm>
          <a:off x="838200" y="1527857"/>
          <a:ext cx="9990221" cy="5079739"/>
        </p:xfrm>
        <a:graphic>
          <a:graphicData uri="http://schemas.openxmlformats.org/drawingml/2006/table">
            <a:tbl>
              <a:tblPr firstRow="1" bandRow="1">
                <a:tableStyleId>{5C22544A-7EE6-4342-B048-85BDC9FD1C3A}</a:tableStyleId>
              </a:tblPr>
              <a:tblGrid>
                <a:gridCol w="9990221">
                  <a:extLst>
                    <a:ext uri="{9D8B030D-6E8A-4147-A177-3AD203B41FA5}">
                      <a16:colId xmlns:a16="http://schemas.microsoft.com/office/drawing/2014/main" val="3805834298"/>
                    </a:ext>
                  </a:extLst>
                </a:gridCol>
              </a:tblGrid>
              <a:tr h="1037483">
                <a:tc>
                  <a:txBody>
                    <a:bodyPr/>
                    <a:lstStyle/>
                    <a:p>
                      <a:pPr>
                        <a:lnSpc>
                          <a:spcPct val="200000"/>
                        </a:lnSpc>
                      </a:pPr>
                      <a:r>
                        <a:rPr lang="en-GB" sz="2400" dirty="0" smtClean="0"/>
                        <a:t>The PICANet Admission Dataset records:</a:t>
                      </a:r>
                      <a:endParaRPr lang="en-GB" sz="2400" dirty="0">
                        <a:solidFill>
                          <a:srgbClr val="FF0000"/>
                        </a:solidFill>
                      </a:endParaRPr>
                    </a:p>
                  </a:txBody>
                  <a:tcPr/>
                </a:tc>
                <a:extLst>
                  <a:ext uri="{0D108BD9-81ED-4DB2-BD59-A6C34878D82A}">
                    <a16:rowId xmlns:a16="http://schemas.microsoft.com/office/drawing/2014/main" val="4104185803"/>
                  </a:ext>
                </a:extLst>
              </a:tr>
              <a:tr h="1037483">
                <a:tc>
                  <a:txBody>
                    <a:bodyPr/>
                    <a:lstStyle/>
                    <a:p>
                      <a:r>
                        <a:rPr lang="en-GB" sz="2000" b="1" dirty="0" smtClean="0"/>
                        <a:t>Admission details</a:t>
                      </a:r>
                      <a:r>
                        <a:rPr lang="en-GB" sz="2000" baseline="0" dirty="0" smtClean="0"/>
                        <a:t> –</a:t>
                      </a:r>
                      <a:r>
                        <a:rPr lang="en-GB" sz="2000" dirty="0" smtClean="0"/>
                        <a:t> tracking of children throughout their</a:t>
                      </a:r>
                      <a:r>
                        <a:rPr lang="en-GB" sz="2000" baseline="0" dirty="0" smtClean="0"/>
                        <a:t> paediatric intensive care stay</a:t>
                      </a:r>
                      <a:r>
                        <a:rPr lang="en-GB" sz="2000" dirty="0" smtClean="0"/>
                        <a:t>, matching </a:t>
                      </a:r>
                      <a:r>
                        <a:rPr lang="en-GB" sz="2000" baseline="0" dirty="0" smtClean="0"/>
                        <a:t>events for the same child</a:t>
                      </a:r>
                      <a:r>
                        <a:rPr lang="en-GB" sz="2000" dirty="0" smtClean="0"/>
                        <a:t>, epidemiological analysis, assessment of health service delivery.</a:t>
                      </a:r>
                      <a:endParaRPr lang="en-GB" sz="2000" dirty="0"/>
                    </a:p>
                  </a:txBody>
                  <a:tcPr/>
                </a:tc>
                <a:extLst>
                  <a:ext uri="{0D108BD9-81ED-4DB2-BD59-A6C34878D82A}">
                    <a16:rowId xmlns:a16="http://schemas.microsoft.com/office/drawing/2014/main" val="4108830831"/>
                  </a:ext>
                </a:extLst>
              </a:tr>
              <a:tr h="935448">
                <a:tc>
                  <a:txBody>
                    <a:bodyPr/>
                    <a:lstStyle/>
                    <a:p>
                      <a:pPr>
                        <a:lnSpc>
                          <a:spcPct val="100000"/>
                        </a:lnSpc>
                      </a:pPr>
                      <a:r>
                        <a:rPr lang="en-GB" sz="2000" b="1" dirty="0" smtClean="0"/>
                        <a:t>PIM3 data </a:t>
                      </a:r>
                      <a:r>
                        <a:rPr lang="en-GB" sz="2000" dirty="0" smtClean="0"/>
                        <a:t>– the Paediatric Index of Mortality 3 score is calculated for every child admitted to PICU assessing severity of illness and risk of death</a:t>
                      </a:r>
                      <a:r>
                        <a:rPr lang="en-GB" sz="2000" baseline="0" dirty="0" smtClean="0"/>
                        <a:t> to predict  mortality.</a:t>
                      </a:r>
                      <a:endParaRPr lang="en-GB" sz="2000" dirty="0"/>
                    </a:p>
                  </a:txBody>
                  <a:tcPr/>
                </a:tc>
                <a:extLst>
                  <a:ext uri="{0D108BD9-81ED-4DB2-BD59-A6C34878D82A}">
                    <a16:rowId xmlns:a16="http://schemas.microsoft.com/office/drawing/2014/main" val="314958950"/>
                  </a:ext>
                </a:extLst>
              </a:tr>
              <a:tr h="1031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Daily Interventions</a:t>
                      </a:r>
                      <a:r>
                        <a:rPr lang="en-GB" sz="2000" dirty="0" smtClean="0"/>
                        <a:t> or PCCMDS (Paediatric Critical Care Minimum Dataset)</a:t>
                      </a:r>
                      <a:r>
                        <a:rPr lang="en-GB" sz="2000" baseline="0" dirty="0" smtClean="0"/>
                        <a:t> - shows the care received by a child during each day in PICU. Allows calculation of the HRG grouping of level of care. </a:t>
                      </a:r>
                      <a:endParaRPr lang="en-GB" sz="2000" dirty="0" smtClean="0"/>
                    </a:p>
                  </a:txBody>
                  <a:tcPr/>
                </a:tc>
                <a:extLst>
                  <a:ext uri="{0D108BD9-81ED-4DB2-BD59-A6C34878D82A}">
                    <a16:rowId xmlns:a16="http://schemas.microsoft.com/office/drawing/2014/main" val="3884568809"/>
                  </a:ext>
                </a:extLst>
              </a:tr>
              <a:tr h="1037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Primary</a:t>
                      </a:r>
                      <a:r>
                        <a:rPr lang="en-GB" sz="2000" b="1" baseline="0" dirty="0" smtClean="0"/>
                        <a:t> Diagnosis, Operations &amp; Procedures, Co-morbidities</a:t>
                      </a:r>
                      <a:r>
                        <a:rPr lang="en-GB" sz="2000" baseline="0" dirty="0" smtClean="0"/>
                        <a:t>, and </a:t>
                      </a:r>
                      <a:r>
                        <a:rPr lang="en-GB" sz="2000" b="1" baseline="0" dirty="0" smtClean="0"/>
                        <a:t>Discharge</a:t>
                      </a:r>
                      <a:r>
                        <a:rPr lang="en-GB" sz="2000" baseline="0" dirty="0" smtClean="0"/>
                        <a:t> details Information - clinical audit, epidemiology, health service delivery.</a:t>
                      </a:r>
                      <a:endParaRPr lang="en-GB" sz="2000" dirty="0" smtClean="0"/>
                    </a:p>
                    <a:p>
                      <a:endParaRPr lang="en-GB" sz="2000" dirty="0"/>
                    </a:p>
                  </a:txBody>
                  <a:tcPr/>
                </a:tc>
                <a:extLst>
                  <a:ext uri="{0D108BD9-81ED-4DB2-BD59-A6C34878D82A}">
                    <a16:rowId xmlns:a16="http://schemas.microsoft.com/office/drawing/2014/main" val="3466230197"/>
                  </a:ext>
                </a:extLst>
              </a:tr>
            </a:tbl>
          </a:graphicData>
        </a:graphic>
      </p:graphicFrame>
      <p:sp>
        <p:nvSpPr>
          <p:cNvPr id="4" name="Slide Number Placeholder 3"/>
          <p:cNvSpPr>
            <a:spLocks noGrp="1"/>
          </p:cNvSpPr>
          <p:nvPr>
            <p:ph type="sldNum" sz="quarter" idx="12"/>
          </p:nvPr>
        </p:nvSpPr>
        <p:spPr/>
        <p:txBody>
          <a:bodyPr/>
          <a:lstStyle/>
          <a:p>
            <a:fld id="{FB5313DE-9844-42F1-B1B8-27F2A12A0DE9}" type="slidenum">
              <a:rPr lang="en-GB" smtClean="0"/>
              <a:t>8</a:t>
            </a:fld>
            <a:endParaRPr lang="en-GB"/>
          </a:p>
        </p:txBody>
      </p:sp>
    </p:spTree>
    <p:extLst>
      <p:ext uri="{BB962C8B-B14F-4D97-AF65-F5344CB8AC3E}">
        <p14:creationId xmlns:p14="http://schemas.microsoft.com/office/powerpoint/2010/main" val="929499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complete the admission form</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Guidance </a:t>
            </a:r>
            <a:r>
              <a:rPr lang="en-GB" dirty="0"/>
              <a:t>about completing the PICANet Admission event data is  shown in the next 5 </a:t>
            </a:r>
            <a:r>
              <a:rPr lang="en-GB" dirty="0" smtClean="0"/>
              <a:t>steps.  In brief they are: </a:t>
            </a:r>
          </a:p>
          <a:p>
            <a:pPr marL="0" indent="0">
              <a:buNone/>
            </a:pPr>
            <a:endParaRPr lang="en-GB" i="1" dirty="0"/>
          </a:p>
          <a:p>
            <a:pPr marL="0" indent="0">
              <a:buNone/>
            </a:pPr>
            <a:r>
              <a:rPr lang="en-GB" i="1" dirty="0" smtClean="0"/>
              <a:t>Step 1: Establish the admission details and record</a:t>
            </a:r>
          </a:p>
          <a:p>
            <a:pPr marL="0" indent="0">
              <a:buNone/>
            </a:pPr>
            <a:r>
              <a:rPr lang="en-GB" i="1" dirty="0" smtClean="0"/>
              <a:t>Step 2: Record PIM data</a:t>
            </a:r>
          </a:p>
          <a:p>
            <a:pPr marL="0" indent="0">
              <a:buNone/>
            </a:pPr>
            <a:r>
              <a:rPr lang="en-GB" i="1" dirty="0" smtClean="0"/>
              <a:t>Step 3: Record daily interventions (PCCMDS) data</a:t>
            </a:r>
          </a:p>
          <a:p>
            <a:pPr marL="0" indent="0">
              <a:buNone/>
            </a:pPr>
            <a:r>
              <a:rPr lang="en-GB" i="1" dirty="0" smtClean="0"/>
              <a:t>Step 4: Record the diagnosis, operations and procedures</a:t>
            </a:r>
          </a:p>
          <a:p>
            <a:pPr marL="0" indent="0">
              <a:buNone/>
            </a:pPr>
            <a:r>
              <a:rPr lang="en-GB" i="1" dirty="0" smtClean="0"/>
              <a:t>Step 5: Record discharge information</a:t>
            </a:r>
          </a:p>
          <a:p>
            <a:pPr marL="0" indent="0">
              <a:buNone/>
            </a:pPr>
            <a:endParaRPr lang="en-GB" i="1" dirty="0"/>
          </a:p>
        </p:txBody>
      </p:sp>
      <p:sp>
        <p:nvSpPr>
          <p:cNvPr id="4" name="Slide Number Placeholder 3"/>
          <p:cNvSpPr>
            <a:spLocks noGrp="1"/>
          </p:cNvSpPr>
          <p:nvPr>
            <p:ph type="sldNum" sz="quarter" idx="12"/>
          </p:nvPr>
        </p:nvSpPr>
        <p:spPr/>
        <p:txBody>
          <a:bodyPr/>
          <a:lstStyle/>
          <a:p>
            <a:fld id="{FB5313DE-9844-42F1-B1B8-27F2A12A0DE9}" type="slidenum">
              <a:rPr lang="en-GB" smtClean="0"/>
              <a:t>9</a:t>
            </a:fld>
            <a:endParaRPr lang="en-GB"/>
          </a:p>
        </p:txBody>
      </p:sp>
    </p:spTree>
    <p:extLst>
      <p:ext uri="{BB962C8B-B14F-4D97-AF65-F5344CB8AC3E}">
        <p14:creationId xmlns:p14="http://schemas.microsoft.com/office/powerpoint/2010/main" val="2371370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16162</TotalTime>
  <Words>2392</Words>
  <Application>Microsoft Office PowerPoint</Application>
  <PresentationFormat>Widescreen</PresentationFormat>
  <Paragraphs>281</Paragraphs>
  <Slides>35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 Light</vt:lpstr>
      <vt:lpstr>Arial</vt:lpstr>
      <vt:lpstr>Calibri</vt:lpstr>
      <vt:lpstr>Office Theme</vt:lpstr>
      <vt:lpstr> </vt:lpstr>
      <vt:lpstr>What is PICANet?</vt:lpstr>
      <vt:lpstr>PICANet data is used to…</vt:lpstr>
      <vt:lpstr>What do I need to know ?</vt:lpstr>
      <vt:lpstr>Obtaining, recording, and entering data on PICANet Web</vt:lpstr>
      <vt:lpstr>Process of submission</vt:lpstr>
      <vt:lpstr>Data collection in PICU</vt:lpstr>
      <vt:lpstr>What data is required and why? </vt:lpstr>
      <vt:lpstr>How to complete the admission form</vt:lpstr>
      <vt:lpstr>Step 1. Establish the Admission Details</vt:lpstr>
      <vt:lpstr> Step 1. Establish the Admission Details</vt:lpstr>
      <vt:lpstr>Step 2. Recording PIM data for the admission dataset</vt:lpstr>
      <vt:lpstr>2a. Source of admission  – same hospital and recording PIM</vt:lpstr>
      <vt:lpstr>2b. Recording PIM data for a  child retrieved/transferred to PICU</vt:lpstr>
      <vt:lpstr>2c. PIM data collection examples</vt:lpstr>
      <vt:lpstr>2d.  PIM data collection examples</vt:lpstr>
      <vt:lpstr>2e. PIM data collection examples</vt:lpstr>
      <vt:lpstr>2f. PIM data further information</vt:lpstr>
      <vt:lpstr>Step 3. Daily Interventions Paediatric Critical Care Minimum Data Set </vt:lpstr>
      <vt:lpstr>Step 4. Recording the Diagnosis and   Operations &amp; Procedures</vt:lpstr>
      <vt:lpstr>Step 4. Recording the Diagnosis and   Operations &amp; Procedures</vt:lpstr>
      <vt:lpstr>Step 5.Discharge information</vt:lpstr>
      <vt:lpstr>Timelines for data submission</vt:lpstr>
      <vt:lpstr>Meeting the PICS Standard for timely  submission of event data to  PICANet Web</vt:lpstr>
      <vt:lpstr>Data quality and its importance</vt:lpstr>
      <vt:lpstr>Checking Data Completion and   Accuracy</vt:lpstr>
      <vt:lpstr>Checking Data Completion and   Accuracy</vt:lpstr>
      <vt:lpstr>Validation of the data by the   PICANet team</vt:lpstr>
      <vt:lpstr>Access to PICANet Web </vt:lpstr>
      <vt:lpstr> Named User Access to PICANet Web </vt:lpstr>
      <vt:lpstr>Dataset Definitions  </vt:lpstr>
      <vt:lpstr>Dataset Definitions Manual</vt:lpstr>
      <vt:lpstr>Where to go for help </vt:lpstr>
      <vt:lpstr> How to complete a data collection form </vt:lpstr>
      <vt:lpstr> </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PICANet Training</dc:title>
  <dc:creator>Harris, Tracy L.</dc:creator>
  <cp:lastModifiedBy>Palmer, Lyn</cp:lastModifiedBy>
  <cp:revision>412</cp:revision>
  <cp:lastPrinted>2020-02-19T12:22:29Z</cp:lastPrinted>
  <dcterms:created xsi:type="dcterms:W3CDTF">2019-06-03T12:57:06Z</dcterms:created>
  <dcterms:modified xsi:type="dcterms:W3CDTF">2021-03-11T10:43:41Z</dcterms:modified>
</cp:coreProperties>
</file>